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78" r:id="rId5"/>
    <p:sldId id="271" r:id="rId6"/>
    <p:sldId id="380" r:id="rId7"/>
    <p:sldId id="393" r:id="rId8"/>
    <p:sldId id="394" r:id="rId9"/>
    <p:sldId id="342" r:id="rId10"/>
    <p:sldId id="27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8E"/>
    <a:srgbClr val="009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74DA74-2157-4899-93AE-A402E37FFB7A}" v="11" dt="2026-04-22T09:09:03.433"/>
    <p1510:client id="{B5CB7522-FFEC-4D60-B0C7-47101E960928}" v="3" dt="2026-04-23T08:33:37.3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4"/>
    <p:restoredTop sz="93539"/>
  </p:normalViewPr>
  <p:slideViewPr>
    <p:cSldViewPr snapToGrid="0" snapToObjects="1">
      <p:cViewPr varScale="1">
        <p:scale>
          <a:sx n="103" d="100"/>
          <a:sy n="103" d="100"/>
        </p:scale>
        <p:origin x="1062" y="114"/>
      </p:cViewPr>
      <p:guideLst/>
    </p:cSldViewPr>
  </p:slideViewPr>
  <p:notesTextViewPr>
    <p:cViewPr>
      <p:scale>
        <a:sx n="1" d="1"/>
        <a:sy n="1" d="1"/>
      </p:scale>
      <p:origin x="0" y="0"/>
    </p:cViewPr>
  </p:notesTextViewPr>
  <p:notesViewPr>
    <p:cSldViewPr snapToGrid="0" snapToObjects="1">
      <p:cViewPr varScale="1">
        <p:scale>
          <a:sx n="143" d="100"/>
          <a:sy n="143" d="100"/>
        </p:scale>
        <p:origin x="2960"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26C4DF-8DF1-F548-A592-C05C769D39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87D4A561-AE7D-0548-B3D8-E9F6D0C3928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317295-B49E-5144-BE52-C014D55017B6}" type="datetimeFigureOut">
              <a:t>7/7/2026</a:t>
            </a:fld>
            <a:endParaRPr lang="en-GB"/>
          </a:p>
        </p:txBody>
      </p:sp>
      <p:sp>
        <p:nvSpPr>
          <p:cNvPr id="4" name="Footer Placeholder 3">
            <a:extLst>
              <a:ext uri="{FF2B5EF4-FFF2-40B4-BE49-F238E27FC236}">
                <a16:creationId xmlns:a16="http://schemas.microsoft.com/office/drawing/2014/main" id="{7687A1AC-7FB5-0B45-A936-28883AD3E7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CAF3ED1-94EF-5543-BACA-4DED65779EE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B7C23C-DA1F-C94F-A1EC-EDEDB69242D2}" type="slidenum">
              <a:t>‹#›</a:t>
            </a:fld>
            <a:endParaRPr lang="en-GB"/>
          </a:p>
        </p:txBody>
      </p:sp>
    </p:spTree>
    <p:extLst>
      <p:ext uri="{BB962C8B-B14F-4D97-AF65-F5344CB8AC3E}">
        <p14:creationId xmlns:p14="http://schemas.microsoft.com/office/powerpoint/2010/main" val="2978252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4C4B50-990E-F048-90FD-B21A836181DE}" type="datetimeFigureOut">
              <a:t>7/7/2026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EC7B00-2C71-854A-A0CC-02BB0E6D7306}" type="slidenum">
              <a:t>‹#›</a:t>
            </a:fld>
            <a:endParaRPr lang="en-GB"/>
          </a:p>
        </p:txBody>
      </p:sp>
    </p:spTree>
    <p:extLst>
      <p:ext uri="{BB962C8B-B14F-4D97-AF65-F5344CB8AC3E}">
        <p14:creationId xmlns:p14="http://schemas.microsoft.com/office/powerpoint/2010/main" val="4030163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522B108-93A4-4C34-9AAF-50A7E418DA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E4127427-3CCB-4920-94AA-3043443A63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0244" name="Slide Number Placeholder 3">
            <a:extLst>
              <a:ext uri="{FF2B5EF4-FFF2-40B4-BE49-F238E27FC236}">
                <a16:creationId xmlns:a16="http://schemas.microsoft.com/office/drawing/2014/main" id="{D23264C5-002C-4854-80DA-8BE3AB9CE9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31636A-5F9B-445F-9381-74323699FD5F}" type="slidenum">
              <a:rPr lang="en-GB" altLang="en-US" sz="1000" smtClean="0"/>
              <a:pPr>
                <a:spcBef>
                  <a:spcPct val="0"/>
                </a:spcBef>
              </a:pPr>
              <a:t>2</a:t>
            </a:fld>
            <a:endParaRPr lang="en-GB" altLang="en-US" sz="10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BD7CD05-F8BB-46DE-9FA4-26F4FC5FC1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8EE774F-C2EE-4447-9C16-03579DC057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92" name="Slide Number Placeholder 3">
            <a:extLst>
              <a:ext uri="{FF2B5EF4-FFF2-40B4-BE49-F238E27FC236}">
                <a16:creationId xmlns:a16="http://schemas.microsoft.com/office/drawing/2014/main" id="{284C8B60-7707-4D67-95EE-EFDEFFA9D2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CD6801-4DB9-4AC5-89A4-E654331A99B7}" type="slidenum">
              <a:rPr lang="en-GB" altLang="en-US" sz="1000" smtClean="0"/>
              <a:pPr>
                <a:spcBef>
                  <a:spcPct val="0"/>
                </a:spcBef>
              </a:pPr>
              <a:t>3</a:t>
            </a:fld>
            <a:endParaRPr lang="en-GB" altLang="en-US" sz="10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A9FF489-BFCD-4997-B32A-C065A24C58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CB5BC3F8-A917-4A54-9ED9-1E4112D4EE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340" name="Slide Number Placeholder 3">
            <a:extLst>
              <a:ext uri="{FF2B5EF4-FFF2-40B4-BE49-F238E27FC236}">
                <a16:creationId xmlns:a16="http://schemas.microsoft.com/office/drawing/2014/main" id="{B1DA86D2-CBC6-4A4A-9005-73456C8633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28B87C-27CE-4BF1-9C9D-ADAF7ACA05B4}" type="slidenum">
              <a:rPr lang="en-GB" altLang="en-US" sz="1000" smtClean="0"/>
              <a:pPr>
                <a:spcBef>
                  <a:spcPct val="0"/>
                </a:spcBef>
              </a:pPr>
              <a:t>4</a:t>
            </a:fld>
            <a:endParaRPr lang="en-GB" altLang="en-US" sz="10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969F3215-6714-434F-813B-3173FEB4C2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CD015355-F0F7-4825-863C-C0BA6914F0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8" name="Slide Number Placeholder 3">
            <a:extLst>
              <a:ext uri="{FF2B5EF4-FFF2-40B4-BE49-F238E27FC236}">
                <a16:creationId xmlns:a16="http://schemas.microsoft.com/office/drawing/2014/main" id="{8631C312-4D4F-4CA2-A960-0F30EFCDF8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612FBE6-3081-48C3-8F60-1F17B7D45703}" type="slidenum">
              <a:rPr lang="en-GB" altLang="en-US" smtClean="0">
                <a:latin typeface="Calibri" panose="020F0502020204030204" pitchFamily="34" charset="0"/>
              </a:rPr>
              <a:pPr/>
              <a:t>5</a:t>
            </a:fld>
            <a:endParaRPr lang="en-GB"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4CB25320-D71D-4770-B23D-763008B8DC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C9DEFE23-6FD0-4AA6-A24A-92E7E11D16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436" name="Slide Number Placeholder 3">
            <a:extLst>
              <a:ext uri="{FF2B5EF4-FFF2-40B4-BE49-F238E27FC236}">
                <a16:creationId xmlns:a16="http://schemas.microsoft.com/office/drawing/2014/main" id="{98BD77E0-C34F-4C33-94F5-7429F7B919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AE3E75-7CB1-4A84-A2CE-BF15E3923F23}" type="slidenum">
              <a:rPr lang="en-GB" altLang="en-US" sz="1000" smtClean="0"/>
              <a:pPr>
                <a:spcBef>
                  <a:spcPct val="0"/>
                </a:spcBef>
              </a:pPr>
              <a:t>6</a:t>
            </a:fld>
            <a:endParaRPr lang="en-GB" altLang="en-US" sz="10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60382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5" name="Slide Number Placeholder 10">
            <a:extLst>
              <a:ext uri="{FF2B5EF4-FFF2-40B4-BE49-F238E27FC236}">
                <a16:creationId xmlns:a16="http://schemas.microsoft.com/office/drawing/2014/main" id="{04431726-8254-40C4-B122-C4723B9DC610}"/>
              </a:ext>
            </a:extLst>
          </p:cNvPr>
          <p:cNvSpPr txBox="1">
            <a:spLocks/>
          </p:cNvSpPr>
          <p:nvPr/>
        </p:nvSpPr>
        <p:spPr bwMode="auto">
          <a:xfrm>
            <a:off x="239185" y="6524626"/>
            <a:ext cx="673100" cy="333375"/>
          </a:xfrm>
          <a:prstGeom prst="rect">
            <a:avLst/>
          </a:prstGeom>
          <a:noFill/>
          <a:ln>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F9CF1DE9-0CDC-467C-8BF1-F93186A249E3}" type="slidenum">
              <a:rPr lang="en-GB" altLang="en-US" sz="1200" smtClean="0">
                <a:solidFill>
                  <a:schemeClr val="bg1"/>
                </a:solidFill>
              </a:rPr>
              <a:pPr eaLnBrk="1" hangingPunct="1">
                <a:defRPr/>
              </a:pPr>
              <a:t>‹#›</a:t>
            </a:fld>
            <a:endParaRPr lang="en-GB" altLang="en-US" sz="1200" b="1" dirty="0">
              <a:solidFill>
                <a:schemeClr val="bg1"/>
              </a:solidFill>
            </a:endParaRPr>
          </a:p>
        </p:txBody>
      </p:sp>
      <p:sp>
        <p:nvSpPr>
          <p:cNvPr id="6" name="TextBox 11">
            <a:extLst>
              <a:ext uri="{FF2B5EF4-FFF2-40B4-BE49-F238E27FC236}">
                <a16:creationId xmlns:a16="http://schemas.microsoft.com/office/drawing/2014/main" id="{A8E2189F-24B6-4B20-8CB1-C9C746EA1982}"/>
              </a:ext>
            </a:extLst>
          </p:cNvPr>
          <p:cNvSpPr txBox="1">
            <a:spLocks noChangeArrowheads="1"/>
          </p:cNvSpPr>
          <p:nvPr/>
        </p:nvSpPr>
        <p:spPr bwMode="auto">
          <a:xfrm>
            <a:off x="4127500" y="6524626"/>
            <a:ext cx="3649133" cy="307975"/>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GB" sz="1400" b="1" dirty="0">
                <a:solidFill>
                  <a:schemeClr val="bg1"/>
                </a:solidFill>
              </a:rPr>
              <a:t>Energy Networks Association</a:t>
            </a:r>
            <a:endParaRPr lang="en-GB" sz="1400" dirty="0">
              <a:latin typeface="Calibri" panose="020F0502020204030204" pitchFamily="34" charset="0"/>
            </a:endParaRPr>
          </a:p>
        </p:txBody>
      </p:sp>
      <p:sp>
        <p:nvSpPr>
          <p:cNvPr id="10" name="Text Placeholder 2"/>
          <p:cNvSpPr>
            <a:spLocks noGrp="1"/>
          </p:cNvSpPr>
          <p:nvPr>
            <p:ph idx="13"/>
          </p:nvPr>
        </p:nvSpPr>
        <p:spPr bwMode="auto">
          <a:xfrm>
            <a:off x="609600" y="1600201"/>
            <a:ext cx="10972800" cy="4525963"/>
          </a:xfrm>
          <a:prstGeom prst="rect">
            <a:avLst/>
          </a:prstGeom>
          <a:noFill/>
          <a:ln w="9525">
            <a:noFill/>
            <a:miter lim="800000"/>
            <a:headEnd/>
            <a:tailEnd/>
          </a:ln>
        </p:spPr>
        <p:txBody>
          <a:bodyPr/>
          <a:lstStyle>
            <a:lvl1pPr algn="l">
              <a:defRPr sz="1600"/>
            </a:lvl1pPr>
            <a:lvl2pPr algn="l">
              <a:defRPr sz="1600"/>
            </a:lvl2pPr>
            <a:lvl3pPr algn="l">
              <a:defRPr sz="1600"/>
            </a:lvl3pPr>
            <a:lvl4pPr algn="l">
              <a:defRPr sz="1600"/>
            </a:lvl4pPr>
            <a:lvl5pPr algn="l">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pic>
        <p:nvPicPr>
          <p:cNvPr id="8" name="Picture 7">
            <a:extLst>
              <a:ext uri="{FF2B5EF4-FFF2-40B4-BE49-F238E27FC236}">
                <a16:creationId xmlns:a16="http://schemas.microsoft.com/office/drawing/2014/main" id="{B274838C-C885-4ADB-8E29-C9ED539D39E1}"/>
              </a:ext>
            </a:extLst>
          </p:cNvPr>
          <p:cNvPicPr>
            <a:picLocks noChangeAspect="1"/>
          </p:cNvPicPr>
          <p:nvPr userDrawn="1"/>
        </p:nvPicPr>
        <p:blipFill>
          <a:blip r:embed="rId2"/>
          <a:stretch>
            <a:fillRect/>
          </a:stretch>
        </p:blipFill>
        <p:spPr>
          <a:xfrm>
            <a:off x="10455700" y="187496"/>
            <a:ext cx="1126700" cy="792404"/>
          </a:xfrm>
          <a:prstGeom prst="rect">
            <a:avLst/>
          </a:prstGeom>
        </p:spPr>
      </p:pic>
      <p:sp>
        <p:nvSpPr>
          <p:cNvPr id="11" name="Rectangle 10">
            <a:extLst>
              <a:ext uri="{FF2B5EF4-FFF2-40B4-BE49-F238E27FC236}">
                <a16:creationId xmlns:a16="http://schemas.microsoft.com/office/drawing/2014/main" id="{0BABD148-2958-44AF-AD75-D91804DB5B4E}"/>
              </a:ext>
            </a:extLst>
          </p:cNvPr>
          <p:cNvSpPr/>
          <p:nvPr userDrawn="1"/>
        </p:nvSpPr>
        <p:spPr>
          <a:xfrm>
            <a:off x="0" y="6126163"/>
            <a:ext cx="12192000" cy="14763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2" name="Picture 11">
            <a:extLst>
              <a:ext uri="{FF2B5EF4-FFF2-40B4-BE49-F238E27FC236}">
                <a16:creationId xmlns:a16="http://schemas.microsoft.com/office/drawing/2014/main" id="{2CEB8740-CB77-4D60-AEAC-15124AAA94D0}"/>
              </a:ext>
            </a:extLst>
          </p:cNvPr>
          <p:cNvPicPr>
            <a:picLocks noChangeAspect="1"/>
          </p:cNvPicPr>
          <p:nvPr userDrawn="1"/>
        </p:nvPicPr>
        <p:blipFill>
          <a:blip r:embed="rId3"/>
          <a:stretch>
            <a:fillRect/>
          </a:stretch>
        </p:blipFill>
        <p:spPr>
          <a:xfrm>
            <a:off x="720000" y="6424258"/>
            <a:ext cx="1850665" cy="118443"/>
          </a:xfrm>
          <a:prstGeom prst="rect">
            <a:avLst/>
          </a:prstGeom>
        </p:spPr>
      </p:pic>
    </p:spTree>
    <p:extLst>
      <p:ext uri="{BB962C8B-B14F-4D97-AF65-F5344CB8AC3E}">
        <p14:creationId xmlns:p14="http://schemas.microsoft.com/office/powerpoint/2010/main" val="72488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C1EBEA-6021-EA4F-BC22-34A978EACAB1}"/>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4F3C81DC-B219-0A42-BB33-8E76DD02D02E}"/>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65962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Tree>
    <p:extLst>
      <p:ext uri="{BB962C8B-B14F-4D97-AF65-F5344CB8AC3E}">
        <p14:creationId xmlns:p14="http://schemas.microsoft.com/office/powerpoint/2010/main" val="1426756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11A0B1D-523E-3643-8D18-C48F29FD37F9}"/>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E18DD819-3839-D14E-982F-1E236F8FD41B}"/>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13892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White 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629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Grey text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3621A0-B3EB-684D-AE09-E7151CA08E4F}"/>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61465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hree column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04713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hree columns grey backgroun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0D81AC-089D-5F48-AA68-F1E3BC03B92B}"/>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8939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editable dat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229CC56-CE9D-AC4A-88F4-E1F37208D035}"/>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7BADC050-BCFF-C545-AB53-D940716D9061}"/>
              </a:ext>
            </a:extLst>
          </p:cNvPr>
          <p:cNvPicPr>
            <a:picLocks noChangeAspect="1"/>
          </p:cNvPicPr>
          <p:nvPr userDrawn="1"/>
        </p:nvPicPr>
        <p:blipFill>
          <a:blip r:embed="rId2"/>
          <a:stretch>
            <a:fillRect/>
          </a:stretch>
        </p:blipFill>
        <p:spPr>
          <a:xfrm>
            <a:off x="720000" y="2930856"/>
            <a:ext cx="1126699" cy="792404"/>
          </a:xfrm>
          <a:prstGeom prst="rect">
            <a:avLst/>
          </a:prstGeom>
        </p:spPr>
      </p:pic>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7690733C-3A1C-F541-A5D2-872F336705D9}"/>
              </a:ext>
            </a:extLst>
          </p:cNvPr>
          <p:cNvSpPr txBox="1"/>
          <p:nvPr userDrawn="1"/>
        </p:nvSpPr>
        <p:spPr>
          <a:xfrm>
            <a:off x="720000" y="4224991"/>
            <a:ext cx="2150650" cy="1154162"/>
          </a:xfrm>
          <a:prstGeom prst="rect">
            <a:avLst/>
          </a:prstGeom>
          <a:noFill/>
        </p:spPr>
        <p:txBody>
          <a:bodyPr wrap="square" lIns="0" tIns="0" rIns="0" bIns="0" rtlCol="0">
            <a:spAutoFit/>
          </a:bodyPr>
          <a:lstStyle/>
          <a:p>
            <a:r>
              <a:rPr lang="en-GB" sz="1000" b="1">
                <a:solidFill>
                  <a:schemeClr val="bg1"/>
                </a:solidFill>
              </a:rPr>
              <a:t>Energy Networks Association</a:t>
            </a:r>
          </a:p>
          <a:p>
            <a:r>
              <a:rPr lang="en-GB" sz="1000">
                <a:solidFill>
                  <a:schemeClr val="bg1"/>
                </a:solidFill>
              </a:rPr>
              <a:t>4 More London Riverside</a:t>
            </a:r>
          </a:p>
          <a:p>
            <a:r>
              <a:rPr lang="en-GB" sz="1000">
                <a:solidFill>
                  <a:schemeClr val="bg1"/>
                </a:solidFill>
              </a:rPr>
              <a:t>London SE1 2AU</a:t>
            </a:r>
          </a:p>
          <a:p>
            <a:pPr>
              <a:spcAft>
                <a:spcPts val="600"/>
              </a:spcAft>
            </a:pPr>
            <a:r>
              <a:rPr lang="en-GB" sz="1000">
                <a:solidFill>
                  <a:schemeClr val="bg1"/>
                </a:solidFill>
              </a:rPr>
              <a:t>t. +44 (0)20 7706 5100 </a:t>
            </a:r>
          </a:p>
          <a:p>
            <a:r>
              <a:rPr lang="en-GB" sz="1000">
                <a:solidFill>
                  <a:schemeClr val="bg1"/>
                </a:solidFill>
              </a:rPr>
              <a:t>    @EnergyNetworks</a:t>
            </a:r>
          </a:p>
          <a:p>
            <a:r>
              <a:rPr lang="en-GB" sz="1000" b="1">
                <a:solidFill>
                  <a:schemeClr val="accent3"/>
                </a:solidFill>
              </a:rPr>
              <a:t>energynetworks.org</a:t>
            </a:r>
          </a:p>
          <a:p>
            <a:endParaRPr lang="en-GB" sz="1000">
              <a:solidFill>
                <a:schemeClr val="bg1"/>
              </a:solidFill>
            </a:endParaRPr>
          </a:p>
        </p:txBody>
      </p:sp>
      <p:sp>
        <p:nvSpPr>
          <p:cNvPr id="12" name="TextBox 11">
            <a:extLst>
              <a:ext uri="{FF2B5EF4-FFF2-40B4-BE49-F238E27FC236}">
                <a16:creationId xmlns:a16="http://schemas.microsoft.com/office/drawing/2014/main" id="{94000841-12F3-6E47-A63B-FFE74C0CC0C8}"/>
              </a:ext>
            </a:extLst>
          </p:cNvPr>
          <p:cNvSpPr txBox="1"/>
          <p:nvPr userDrawn="1"/>
        </p:nvSpPr>
        <p:spPr>
          <a:xfrm>
            <a:off x="720000" y="5621152"/>
            <a:ext cx="4134581" cy="224677"/>
          </a:xfrm>
          <a:prstGeom prst="rect">
            <a:avLst/>
          </a:prstGeom>
          <a:noFill/>
        </p:spPr>
        <p:txBody>
          <a:bodyPr wrap="square" lIns="0" tIns="0" rIns="0" bIns="0" rtlCol="0">
            <a:spAutoFit/>
          </a:bodyPr>
          <a:lstStyle/>
          <a:p>
            <a:r>
              <a:rPr lang="en-GB" sz="730" b="0">
                <a:solidFill>
                  <a:schemeClr val="bg1"/>
                </a:solidFill>
              </a:rPr>
              <a:t>Energy Networks Association Limited is a company registered in England &amp; Wales No. 04832301</a:t>
            </a:r>
          </a:p>
          <a:p>
            <a:r>
              <a:rPr lang="en-GB" sz="730" b="0">
                <a:solidFill>
                  <a:schemeClr val="bg1"/>
                </a:solidFill>
              </a:rPr>
              <a:t>Registered office: 4 More London Riverside, London SE1 2AU</a:t>
            </a:r>
          </a:p>
        </p:txBody>
      </p:sp>
      <p:pic>
        <p:nvPicPr>
          <p:cNvPr id="14" name="Picture 13">
            <a:extLst>
              <a:ext uri="{FF2B5EF4-FFF2-40B4-BE49-F238E27FC236}">
                <a16:creationId xmlns:a16="http://schemas.microsoft.com/office/drawing/2014/main" id="{BE0176C1-3171-F14F-A2A7-072D0A4873B2}"/>
              </a:ext>
            </a:extLst>
          </p:cNvPr>
          <p:cNvPicPr>
            <a:picLocks noChangeAspect="1"/>
          </p:cNvPicPr>
          <p:nvPr userDrawn="1"/>
        </p:nvPicPr>
        <p:blipFill>
          <a:blip r:embed="rId4"/>
          <a:stretch>
            <a:fillRect/>
          </a:stretch>
        </p:blipFill>
        <p:spPr>
          <a:xfrm>
            <a:off x="720000" y="4949308"/>
            <a:ext cx="121375" cy="94403"/>
          </a:xfrm>
          <a:prstGeom prst="rect">
            <a:avLst/>
          </a:prstGeom>
        </p:spPr>
      </p:pic>
      <p:sp>
        <p:nvSpPr>
          <p:cNvPr id="3" name="Text Placeholder 2">
            <a:extLst>
              <a:ext uri="{FF2B5EF4-FFF2-40B4-BE49-F238E27FC236}">
                <a16:creationId xmlns:a16="http://schemas.microsoft.com/office/drawing/2014/main" id="{8CBF64F1-74AF-8148-922B-93C1F8B12475}"/>
              </a:ext>
            </a:extLst>
          </p:cNvPr>
          <p:cNvSpPr>
            <a:spLocks noGrp="1"/>
          </p:cNvSpPr>
          <p:nvPr>
            <p:ph type="body" sz="quarter" idx="10"/>
          </p:nvPr>
        </p:nvSpPr>
        <p:spPr>
          <a:xfrm>
            <a:off x="720000" y="5389754"/>
            <a:ext cx="1355290" cy="200013"/>
          </a:xfrm>
        </p:spPr>
        <p:txBody>
          <a:bodyPr>
            <a:noAutofit/>
          </a:bodyPr>
          <a:lstStyle>
            <a:lvl1pPr marL="0" indent="0">
              <a:lnSpc>
                <a:spcPct val="100000"/>
              </a:lnSpc>
              <a:spcBef>
                <a:spcPts val="0"/>
              </a:spcBef>
              <a:buNone/>
              <a:defRPr sz="730">
                <a:solidFill>
                  <a:schemeClr val="bg1"/>
                </a:solidFill>
              </a:defRPr>
            </a:lvl1pPr>
            <a:lvl2pPr marL="271462" indent="0">
              <a:lnSpc>
                <a:spcPct val="100000"/>
              </a:lnSpc>
              <a:spcBef>
                <a:spcPts val="0"/>
              </a:spcBef>
              <a:buNone/>
              <a:defRPr sz="730">
                <a:solidFill>
                  <a:schemeClr val="bg1"/>
                </a:solidFill>
              </a:defRPr>
            </a:lvl2pPr>
            <a:lvl3pPr marL="577850" indent="0">
              <a:lnSpc>
                <a:spcPct val="100000"/>
              </a:lnSpc>
              <a:spcBef>
                <a:spcPts val="0"/>
              </a:spcBef>
              <a:buNone/>
              <a:defRPr sz="730">
                <a:solidFill>
                  <a:schemeClr val="bg1"/>
                </a:solidFill>
              </a:defRPr>
            </a:lvl3pPr>
            <a:lvl4pPr marL="895350" indent="0">
              <a:lnSpc>
                <a:spcPct val="100000"/>
              </a:lnSpc>
              <a:spcBef>
                <a:spcPts val="0"/>
              </a:spcBef>
              <a:buNone/>
              <a:defRPr sz="730">
                <a:solidFill>
                  <a:schemeClr val="bg1"/>
                </a:solidFill>
              </a:defRPr>
            </a:lvl4pPr>
            <a:lvl5pPr marL="1155700" indent="0">
              <a:lnSpc>
                <a:spcPct val="100000"/>
              </a:lnSpc>
              <a:spcBef>
                <a:spcPts val="0"/>
              </a:spcBef>
              <a:buNone/>
              <a:defRPr sz="73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09381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DC6520-C769-8547-9F0B-AE80CB24FE1E}"/>
              </a:ext>
            </a:extLst>
          </p:cNvPr>
          <p:cNvSpPr>
            <a:spLocks noGrp="1"/>
          </p:cNvSpPr>
          <p:nvPr>
            <p:ph type="title"/>
          </p:nvPr>
        </p:nvSpPr>
        <p:spPr>
          <a:xfrm>
            <a:off x="720000" y="288000"/>
            <a:ext cx="9000000" cy="936000"/>
          </a:xfrm>
          <a:prstGeom prst="rect">
            <a:avLst/>
          </a:prstGeom>
        </p:spPr>
        <p:txBody>
          <a:bodyPr vert="horz" lIns="0" tIns="0" rIns="0" bIns="0" rtlCol="0" anchor="b" anchorCtr="0">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043D08-9A52-454E-A52C-20C942309C06}"/>
              </a:ext>
            </a:extLst>
          </p:cNvPr>
          <p:cNvSpPr>
            <a:spLocks noGrp="1"/>
          </p:cNvSpPr>
          <p:nvPr>
            <p:ph type="body" idx="1"/>
          </p:nvPr>
        </p:nvSpPr>
        <p:spPr>
          <a:xfrm>
            <a:off x="720000" y="1800000"/>
            <a:ext cx="11037600" cy="39600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A42453E8-E7DC-A349-95CE-E1AA0F5F33F4}"/>
              </a:ext>
            </a:extLst>
          </p:cNvPr>
          <p:cNvSpPr>
            <a:spLocks noGrp="1"/>
          </p:cNvSpPr>
          <p:nvPr>
            <p:ph type="sldNum" sz="quarter" idx="4"/>
          </p:nvPr>
        </p:nvSpPr>
        <p:spPr>
          <a:xfrm>
            <a:off x="10677600" y="6320870"/>
            <a:ext cx="1080000" cy="360000"/>
          </a:xfrm>
          <a:prstGeom prst="rect">
            <a:avLst/>
          </a:prstGeom>
        </p:spPr>
        <p:txBody>
          <a:bodyPr vert="horz" lIns="0" tIns="0" rIns="0" bIns="0" rtlCol="0" anchor="ctr"/>
          <a:lstStyle>
            <a:lvl1pPr algn="l">
              <a:defRPr sz="1600">
                <a:solidFill>
                  <a:schemeClr val="accent1"/>
                </a:solidFill>
              </a:defRPr>
            </a:lvl1pPr>
          </a:lstStyle>
          <a:p>
            <a:fld id="{98FF217E-B86F-EA42-9607-BE163228A213}" type="slidenum">
              <a:rPr lang="en-GB"/>
              <a:pPr/>
              <a:t>‹#›</a:t>
            </a:fld>
            <a:endParaRPr lang="en-GB"/>
          </a:p>
        </p:txBody>
      </p:sp>
    </p:spTree>
    <p:extLst>
      <p:ext uri="{BB962C8B-B14F-4D97-AF65-F5344CB8AC3E}">
        <p14:creationId xmlns:p14="http://schemas.microsoft.com/office/powerpoint/2010/main" val="101015306"/>
      </p:ext>
    </p:extLst>
  </p:cSld>
  <p:clrMap bg1="lt1" tx1="dk1" bg2="lt2" tx2="dk2" accent1="accent1" accent2="accent2" accent3="accent3" accent4="accent4" accent5="accent5" accent6="accent6" hlink="hlink" folHlink="folHlink"/>
  <p:sldLayoutIdLst>
    <p:sldLayoutId id="2147483653" r:id="rId1"/>
    <p:sldLayoutId id="2147483657" r:id="rId2"/>
    <p:sldLayoutId id="2147483654" r:id="rId3"/>
    <p:sldLayoutId id="2147483658" r:id="rId4"/>
    <p:sldLayoutId id="2147483650" r:id="rId5"/>
    <p:sldLayoutId id="2147483659" r:id="rId6"/>
    <p:sldLayoutId id="2147483655" r:id="rId7"/>
    <p:sldLayoutId id="2147483660" r:id="rId8"/>
    <p:sldLayoutId id="2147483656" r:id="rId9"/>
    <p:sldLayoutId id="2147483661" r:id="rId10"/>
  </p:sldLayoutIdLst>
  <p:hf hdr="0" ftr="0" dt="0"/>
  <p:txStyles>
    <p:title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p:titleStyle>
    <p:bodyStyle>
      <a:lvl1pPr marL="228600" indent="-228600" algn="l" defTabSz="914400" rtl="0" eaLnBrk="1" latinLnBrk="0" hangingPunct="1">
        <a:lnSpc>
          <a:spcPts val="2200"/>
        </a:lnSpc>
        <a:spcBef>
          <a:spcPts val="400"/>
        </a:spcBef>
        <a:buClr>
          <a:schemeClr val="accent4"/>
        </a:buClr>
        <a:buFont typeface="Arial" panose="020B0604020202020204" pitchFamily="34" charset="0"/>
        <a:buChar char="•"/>
        <a:defRPr sz="1900" kern="1200">
          <a:solidFill>
            <a:schemeClr val="tx1"/>
          </a:solidFill>
          <a:latin typeface="+mn-lt"/>
          <a:ea typeface="+mn-ea"/>
          <a:cs typeface="+mn-cs"/>
        </a:defRPr>
      </a:lvl1pPr>
      <a:lvl2pPr marL="542925"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2pPr>
      <a:lvl3pPr marL="84931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3pPr>
      <a:lvl4pPr marL="1155700" indent="-260350"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4pPr>
      <a:lvl5pPr marL="142716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www.energynetworks.org/" TargetMode="External"/><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205D0-5B81-E54C-BC9C-1A5C8306C6EA}"/>
              </a:ext>
            </a:extLst>
          </p:cNvPr>
          <p:cNvSpPr>
            <a:spLocks noGrp="1"/>
          </p:cNvSpPr>
          <p:nvPr>
            <p:ph type="ctrTitle"/>
          </p:nvPr>
        </p:nvSpPr>
        <p:spPr/>
        <p:txBody>
          <a:bodyPr/>
          <a:lstStyle/>
          <a:p>
            <a:r>
              <a:rPr lang="en-GB" dirty="0"/>
              <a:t>Energy Networks Association</a:t>
            </a:r>
          </a:p>
        </p:txBody>
      </p:sp>
      <p:sp>
        <p:nvSpPr>
          <p:cNvPr id="3" name="Subtitle 2">
            <a:extLst>
              <a:ext uri="{FF2B5EF4-FFF2-40B4-BE49-F238E27FC236}">
                <a16:creationId xmlns:a16="http://schemas.microsoft.com/office/drawing/2014/main" id="{43E9C02A-984B-4548-A0E0-6C6B462DEAEC}"/>
              </a:ext>
            </a:extLst>
          </p:cNvPr>
          <p:cNvSpPr>
            <a:spLocks noGrp="1"/>
          </p:cNvSpPr>
          <p:nvPr>
            <p:ph type="subTitle" idx="1"/>
          </p:nvPr>
        </p:nvSpPr>
        <p:spPr>
          <a:xfrm>
            <a:off x="720000" y="3434204"/>
            <a:ext cx="7832872" cy="1219076"/>
          </a:xfrm>
        </p:spPr>
        <p:txBody>
          <a:bodyPr/>
          <a:lstStyle/>
          <a:p>
            <a:r>
              <a:rPr lang="en-GB" dirty="0"/>
              <a:t>EREC G105  Issue 2 2026</a:t>
            </a:r>
          </a:p>
          <a:p>
            <a:r>
              <a:rPr lang="en-GB" dirty="0"/>
              <a:t>Revision Summary</a:t>
            </a:r>
          </a:p>
        </p:txBody>
      </p:sp>
      <p:sp>
        <p:nvSpPr>
          <p:cNvPr id="4" name="Slide Number Placeholder 3">
            <a:extLst>
              <a:ext uri="{FF2B5EF4-FFF2-40B4-BE49-F238E27FC236}">
                <a16:creationId xmlns:a16="http://schemas.microsoft.com/office/drawing/2014/main" id="{09776A9A-448E-8A4C-8353-C962B42D7E05}"/>
              </a:ext>
            </a:extLst>
          </p:cNvPr>
          <p:cNvSpPr>
            <a:spLocks noGrp="1"/>
          </p:cNvSpPr>
          <p:nvPr>
            <p:ph type="sldNum" sz="quarter" idx="12"/>
          </p:nvPr>
        </p:nvSpPr>
        <p:spPr/>
        <p:txBody>
          <a:bodyPr/>
          <a:lstStyle/>
          <a:p>
            <a:fld id="{98FF217E-B86F-EA42-9607-BE163228A213}" type="slidenum">
              <a:rPr lang="en-GB"/>
              <a:t>1</a:t>
            </a:fld>
            <a:endParaRPr lang="en-GB"/>
          </a:p>
        </p:txBody>
      </p:sp>
      <p:sp>
        <p:nvSpPr>
          <p:cNvPr id="5" name="Text Placeholder 4">
            <a:extLst>
              <a:ext uri="{FF2B5EF4-FFF2-40B4-BE49-F238E27FC236}">
                <a16:creationId xmlns:a16="http://schemas.microsoft.com/office/drawing/2014/main" id="{D31438FE-674C-F34A-A0A5-49094064CF72}"/>
              </a:ext>
            </a:extLst>
          </p:cNvPr>
          <p:cNvSpPr>
            <a:spLocks noGrp="1"/>
          </p:cNvSpPr>
          <p:nvPr>
            <p:ph type="body" sz="quarter" idx="15"/>
          </p:nvPr>
        </p:nvSpPr>
        <p:spPr/>
        <p:txBody>
          <a:bodyPr/>
          <a:lstStyle/>
          <a:p>
            <a:r>
              <a:rPr lang="en-GB" dirty="0"/>
              <a:t>7</a:t>
            </a:r>
            <a:r>
              <a:rPr lang="en-GB" baseline="30000" dirty="0"/>
              <a:t>th</a:t>
            </a:r>
            <a:r>
              <a:rPr lang="en-GB" dirty="0"/>
              <a:t> of July 2026</a:t>
            </a:r>
          </a:p>
        </p:txBody>
      </p:sp>
    </p:spTree>
    <p:extLst>
      <p:ext uri="{BB962C8B-B14F-4D97-AF65-F5344CB8AC3E}">
        <p14:creationId xmlns:p14="http://schemas.microsoft.com/office/powerpoint/2010/main" val="2898644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68D5D3-CA9F-4309-A80B-5504D3BF2A0A}"/>
              </a:ext>
            </a:extLst>
          </p:cNvPr>
          <p:cNvSpPr>
            <a:spLocks noGrp="1"/>
          </p:cNvSpPr>
          <p:nvPr>
            <p:ph type="title" idx="4294967295"/>
          </p:nvPr>
        </p:nvSpPr>
        <p:spPr>
          <a:xfrm>
            <a:off x="309564" y="188914"/>
            <a:ext cx="7129463" cy="719137"/>
          </a:xfrm>
        </p:spPr>
        <p:txBody>
          <a:bodyPr/>
          <a:lstStyle/>
          <a:p>
            <a:pPr eaLnBrk="1" hangingPunct="1">
              <a:defRPr/>
            </a:pPr>
            <a:r>
              <a:rPr lang="en-GB" sz="2400" dirty="0"/>
              <a:t>EREC G105 </a:t>
            </a:r>
            <a:r>
              <a:rPr sz="2400" dirty="0"/>
              <a:t>Issue </a:t>
            </a:r>
            <a:r>
              <a:rPr lang="en-GB" sz="2400" dirty="0"/>
              <a:t>2</a:t>
            </a:r>
            <a:r>
              <a:rPr lang="en-US" sz="2400" dirty="0"/>
              <a:t> </a:t>
            </a:r>
            <a:r>
              <a:rPr sz="2400" dirty="0"/>
              <a:t>202</a:t>
            </a:r>
            <a:r>
              <a:rPr lang="en-US" sz="2400" dirty="0"/>
              <a:t>6</a:t>
            </a:r>
            <a:br>
              <a:rPr sz="2400" dirty="0"/>
            </a:br>
            <a:r>
              <a:rPr sz="2400" dirty="0"/>
              <a:t>Revision Summary</a:t>
            </a:r>
          </a:p>
        </p:txBody>
      </p:sp>
      <p:sp>
        <p:nvSpPr>
          <p:cNvPr id="9219" name="Text Box 6">
            <a:extLst>
              <a:ext uri="{FF2B5EF4-FFF2-40B4-BE49-F238E27FC236}">
                <a16:creationId xmlns:a16="http://schemas.microsoft.com/office/drawing/2014/main" id="{F08D7687-7577-439C-8802-8C6E983732D3}"/>
              </a:ext>
            </a:extLst>
          </p:cNvPr>
          <p:cNvSpPr>
            <a:spLocks noGrp="1"/>
          </p:cNvSpPr>
          <p:nvPr>
            <p:ph idx="13"/>
          </p:nvPr>
        </p:nvSpPr>
        <p:spPr>
          <a:xfrm>
            <a:off x="1919289" y="1350964"/>
            <a:ext cx="8137525" cy="1031051"/>
          </a:xfrm>
          <a:ln/>
        </p:spPr>
        <p:txBody>
          <a:bodyPr>
            <a:spAutoFit/>
          </a:bodyPr>
          <a:lstStyle/>
          <a:p>
            <a:pPr algn="ctr">
              <a:spcBef>
                <a:spcPct val="50000"/>
              </a:spcBef>
              <a:buNone/>
            </a:pPr>
            <a:r>
              <a:rPr lang="en-GB" sz="2400" b="1" u="sng" dirty="0">
                <a:solidFill>
                  <a:srgbClr val="1F538D"/>
                </a:solidFill>
                <a:cs typeface="Arial" panose="020B0604020202020204" pitchFamily="34" charset="0"/>
              </a:rPr>
              <a:t>Management of Reyrolle U-shaped ‘“hairpin’” nitrogen sealed current transformers</a:t>
            </a:r>
          </a:p>
          <a:p>
            <a:pPr algn="ctr">
              <a:spcBef>
                <a:spcPct val="50000"/>
              </a:spcBef>
              <a:buFont typeface="Arial" panose="020B0604020202020204" pitchFamily="34" charset="0"/>
              <a:buNone/>
            </a:pPr>
            <a:endParaRPr lang="en-US" altLang="en-US" sz="2400" b="1" u="sng" dirty="0">
              <a:solidFill>
                <a:srgbClr val="1F538D"/>
              </a:solidFill>
              <a:cs typeface="Arial" panose="020B0604020202020204" pitchFamily="34" charset="0"/>
            </a:endParaRPr>
          </a:p>
        </p:txBody>
      </p:sp>
      <p:sp>
        <p:nvSpPr>
          <p:cNvPr id="5" name="Text Box 6">
            <a:extLst>
              <a:ext uri="{FF2B5EF4-FFF2-40B4-BE49-F238E27FC236}">
                <a16:creationId xmlns:a16="http://schemas.microsoft.com/office/drawing/2014/main" id="{DE0859EF-37E6-49F9-AC95-4382E546A560}"/>
              </a:ext>
            </a:extLst>
          </p:cNvPr>
          <p:cNvSpPr txBox="1">
            <a:spLocks noChangeArrowheads="1"/>
          </p:cNvSpPr>
          <p:nvPr/>
        </p:nvSpPr>
        <p:spPr bwMode="auto">
          <a:xfrm>
            <a:off x="296069" y="2377430"/>
            <a:ext cx="11438731" cy="2031325"/>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sz="1800" b="1" dirty="0">
                <a:solidFill>
                  <a:schemeClr val="bg1"/>
                </a:solidFill>
                <a:cs typeface="Times New Roman" panose="02020603050405020304" pitchFamily="18" charset="0"/>
              </a:rPr>
              <a:t>Establishes a management philosophy for the UK installed population of Reyrolle U-shaped hairpin nitrogen sealed CTs which are considered to be at risk of experiencing disruptive failure based on operational history.</a:t>
            </a:r>
          </a:p>
          <a:p>
            <a:pPr marL="0" indent="0">
              <a:spcBef>
                <a:spcPct val="50000"/>
              </a:spcBef>
              <a:buNone/>
              <a:defRPr/>
            </a:pPr>
            <a:r>
              <a:rPr lang="en-GB" sz="1800" b="1" dirty="0">
                <a:solidFill>
                  <a:schemeClr val="bg1"/>
                </a:solidFill>
                <a:cs typeface="Times New Roman" panose="02020603050405020304" pitchFamily="18" charset="0"/>
              </a:rPr>
              <a:t>A summary of failures of Reyrolle “hairpin’ CTs is discussed, alongside the associated failure modes.</a:t>
            </a:r>
          </a:p>
          <a:p>
            <a:pPr marL="0" indent="0">
              <a:spcBef>
                <a:spcPct val="50000"/>
              </a:spcBef>
              <a:buNone/>
              <a:defRPr/>
            </a:pPr>
            <a:r>
              <a:rPr lang="en-GB" sz="1800" b="1" dirty="0">
                <a:solidFill>
                  <a:schemeClr val="bg1"/>
                </a:solidFill>
                <a:cs typeface="Times New Roman" panose="02020603050405020304" pitchFamily="18" charset="0"/>
              </a:rPr>
              <a:t>The use of restricted access zones is explained and suggested thresholds for oil moisture and DGA levels are presented. </a:t>
            </a:r>
            <a:endParaRPr lang="en-GB" altLang="en-US" sz="1800" b="1" dirty="0">
              <a:solidFill>
                <a:schemeClr val="bg1"/>
              </a:solidFill>
              <a:cs typeface="Times New Roman" panose="02020603050405020304" pitchFamily="18" charset="0"/>
            </a:endParaRPr>
          </a:p>
        </p:txBody>
      </p:sp>
      <p:sp>
        <p:nvSpPr>
          <p:cNvPr id="6" name="Text Box 6">
            <a:extLst>
              <a:ext uri="{FF2B5EF4-FFF2-40B4-BE49-F238E27FC236}">
                <a16:creationId xmlns:a16="http://schemas.microsoft.com/office/drawing/2014/main" id="{F4DF94DB-E70C-4269-885A-1A7EFA39C7B1}"/>
              </a:ext>
            </a:extLst>
          </p:cNvPr>
          <p:cNvSpPr txBox="1">
            <a:spLocks noChangeArrowheads="1"/>
          </p:cNvSpPr>
          <p:nvPr/>
        </p:nvSpPr>
        <p:spPr bwMode="auto">
          <a:xfrm>
            <a:off x="309564" y="4464375"/>
            <a:ext cx="5272124" cy="1616725"/>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79388" lvl="1" indent="-179388">
              <a:lnSpc>
                <a:spcPct val="150000"/>
              </a:lnSpc>
              <a:spcBef>
                <a:spcPct val="0"/>
              </a:spcBef>
              <a:buNone/>
              <a:defRPr/>
            </a:pPr>
            <a:r>
              <a:rPr lang="en-US" altLang="en-US" sz="1800" b="1" dirty="0">
                <a:solidFill>
                  <a:srgbClr val="1F538D"/>
                </a:solidFill>
                <a:cs typeface="Times New Roman" panose="02020603050405020304" pitchFamily="18" charset="0"/>
              </a:rPr>
              <a:t>SCOPE</a:t>
            </a:r>
          </a:p>
          <a:p>
            <a:pPr marL="182563" lvl="2" indent="-174625">
              <a:lnSpc>
                <a:spcPct val="110000"/>
              </a:lnSpc>
              <a:spcBef>
                <a:spcPts val="200"/>
              </a:spcBef>
              <a:spcAft>
                <a:spcPts val="600"/>
              </a:spcAft>
              <a:buClr>
                <a:schemeClr val="accent4"/>
              </a:buClr>
              <a:defRPr/>
            </a:pPr>
            <a:r>
              <a:rPr lang="en-GB" altLang="en-US" sz="1300" dirty="0">
                <a:latin typeface="+mn-lt"/>
              </a:rPr>
              <a:t>This EREC intends to provide recommendation for the management of the CTs to promote a consistent approach across differing ENA Member Companies (ENA MCs) until the suitability for continued service of the CTs is assessed, or a replacement programme is implemented.</a:t>
            </a:r>
            <a:endParaRPr lang="en-US" altLang="en-US" sz="1300" dirty="0">
              <a:latin typeface="+mn-lt"/>
            </a:endParaRPr>
          </a:p>
        </p:txBody>
      </p:sp>
      <p:sp>
        <p:nvSpPr>
          <p:cNvPr id="7" name="Text Box 6">
            <a:extLst>
              <a:ext uri="{FF2B5EF4-FFF2-40B4-BE49-F238E27FC236}">
                <a16:creationId xmlns:a16="http://schemas.microsoft.com/office/drawing/2014/main" id="{D7379C3D-C2B2-4D77-BD70-B8832DB223B1}"/>
              </a:ext>
            </a:extLst>
          </p:cNvPr>
          <p:cNvSpPr txBox="1">
            <a:spLocks noChangeArrowheads="1"/>
          </p:cNvSpPr>
          <p:nvPr/>
        </p:nvSpPr>
        <p:spPr bwMode="auto">
          <a:xfrm>
            <a:off x="6793193" y="4740860"/>
            <a:ext cx="4032250" cy="843693"/>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lvl="1" indent="0">
              <a:spcBef>
                <a:spcPct val="0"/>
              </a:spcBef>
              <a:buNone/>
              <a:defRPr/>
            </a:pPr>
            <a:r>
              <a:rPr lang="en-US" altLang="en-US" sz="1800" b="1" dirty="0">
                <a:solidFill>
                  <a:srgbClr val="1F538D"/>
                </a:solidFill>
                <a:cs typeface="Times New Roman" panose="02020603050405020304" pitchFamily="18" charset="0"/>
              </a:rPr>
              <a:t>HISTORY</a:t>
            </a:r>
          </a:p>
          <a:p>
            <a:pPr marL="182563" lvl="2" indent="-174625">
              <a:lnSpc>
                <a:spcPct val="110000"/>
              </a:lnSpc>
              <a:spcBef>
                <a:spcPts val="200"/>
              </a:spcBef>
              <a:buClr>
                <a:schemeClr val="accent4"/>
              </a:buClr>
              <a:defRPr/>
            </a:pPr>
            <a:r>
              <a:rPr lang="en-GB" altLang="en-US" sz="1300" dirty="0">
                <a:latin typeface="+mn-lt"/>
              </a:rPr>
              <a:t>1</a:t>
            </a:r>
            <a:r>
              <a:rPr lang="en-GB" altLang="en-US" sz="1300" baseline="30000" dirty="0">
                <a:latin typeface="+mn-lt"/>
              </a:rPr>
              <a:t>st</a:t>
            </a:r>
            <a:r>
              <a:rPr lang="en-GB" altLang="en-US" sz="1300" dirty="0">
                <a:latin typeface="+mn-lt"/>
              </a:rPr>
              <a:t> Issue:  2018</a:t>
            </a:r>
          </a:p>
          <a:p>
            <a:pPr marL="182563" lvl="2" indent="-174625">
              <a:lnSpc>
                <a:spcPct val="110000"/>
              </a:lnSpc>
              <a:spcBef>
                <a:spcPts val="200"/>
              </a:spcBef>
              <a:buClr>
                <a:schemeClr val="accent4"/>
              </a:buClr>
              <a:defRPr/>
            </a:pPr>
            <a:r>
              <a:rPr lang="en-GB" altLang="en-US" sz="1300" dirty="0">
                <a:latin typeface="+mn-lt"/>
              </a:rPr>
              <a:t>2</a:t>
            </a:r>
            <a:r>
              <a:rPr lang="en-GB" altLang="en-US" sz="1300" baseline="30000" dirty="0">
                <a:latin typeface="+mn-lt"/>
              </a:rPr>
              <a:t>nd</a:t>
            </a:r>
            <a:r>
              <a:rPr lang="en-GB" altLang="en-US" sz="1300" dirty="0">
                <a:latin typeface="+mn-lt"/>
              </a:rPr>
              <a:t> Issue:  May 2026 – Minor revision</a:t>
            </a:r>
          </a:p>
        </p:txBody>
      </p:sp>
      <p:sp>
        <p:nvSpPr>
          <p:cNvPr id="9223" name="Rectangle 1">
            <a:extLst>
              <a:ext uri="{FF2B5EF4-FFF2-40B4-BE49-F238E27FC236}">
                <a16:creationId xmlns:a16="http://schemas.microsoft.com/office/drawing/2014/main" id="{E1E841CD-CF13-4CC8-9B5E-67A94FFFA45D}"/>
              </a:ext>
            </a:extLst>
          </p:cNvPr>
          <p:cNvSpPr>
            <a:spLocks noChangeArrowheads="1"/>
          </p:cNvSpPr>
          <p:nvPr/>
        </p:nvSpPr>
        <p:spPr bwMode="auto">
          <a:xfrm>
            <a:off x="208984" y="1821800"/>
            <a:ext cx="22958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cs typeface="Times New Roman" panose="02020603050405020304" pitchFamily="18" charset="0"/>
              </a:rPr>
              <a:t>DOCUMENT PURPOSE</a:t>
            </a:r>
            <a:endParaRPr lang="en-GB" altLang="en-US" sz="1800" b="1" dirty="0">
              <a:solidFill>
                <a:srgbClr val="1F538D"/>
              </a:solidFill>
              <a:cs typeface="Times New Roman" panose="02020603050405020304" pitchFamily="18" charset="0"/>
            </a:endParaRPr>
          </a:p>
        </p:txBody>
      </p:sp>
      <p:sp>
        <p:nvSpPr>
          <p:cNvPr id="8" name="Slide Number Placeholder 5">
            <a:extLst>
              <a:ext uri="{FF2B5EF4-FFF2-40B4-BE49-F238E27FC236}">
                <a16:creationId xmlns:a16="http://schemas.microsoft.com/office/drawing/2014/main" id="{7171B638-E59B-4A14-8066-7B4E0DB892B7}"/>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2</a:t>
            </a:fld>
            <a:endParaRPr lang="en-GB"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6">
            <a:extLst>
              <a:ext uri="{FF2B5EF4-FFF2-40B4-BE49-F238E27FC236}">
                <a16:creationId xmlns:a16="http://schemas.microsoft.com/office/drawing/2014/main" id="{9AB05A62-07F3-4F00-A78F-33B53DE1613E}"/>
              </a:ext>
            </a:extLst>
          </p:cNvPr>
          <p:cNvSpPr txBox="1">
            <a:spLocks noChangeArrowheads="1"/>
          </p:cNvSpPr>
          <p:nvPr/>
        </p:nvSpPr>
        <p:spPr bwMode="auto">
          <a:xfrm>
            <a:off x="388446" y="1093773"/>
            <a:ext cx="8188666" cy="4512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19138"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809625"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0795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of Amendments</a:t>
            </a:r>
          </a:p>
          <a:p>
            <a:pPr marL="266700" lvl="2" indent="-258763">
              <a:lnSpc>
                <a:spcPts val="2200"/>
              </a:lnSpc>
              <a:spcBef>
                <a:spcPts val="400"/>
              </a:spcBef>
              <a:buClr>
                <a:schemeClr val="accent4"/>
              </a:buClr>
            </a:pPr>
            <a:endParaRPr lang="en-GB" altLang="en-US" sz="1900" dirty="0">
              <a:latin typeface="+mn-lt"/>
            </a:endParaRPr>
          </a:p>
          <a:p>
            <a:pPr marL="266700" lvl="2" indent="-258763">
              <a:lnSpc>
                <a:spcPts val="2200"/>
              </a:lnSpc>
              <a:spcBef>
                <a:spcPts val="400"/>
              </a:spcBef>
              <a:buClr>
                <a:schemeClr val="accent4"/>
              </a:buClr>
            </a:pPr>
            <a:r>
              <a:rPr lang="en-GB" altLang="en-US" sz="1900" dirty="0">
                <a:latin typeface="+mn-lt"/>
              </a:rPr>
              <a:t>Update to international and national references</a:t>
            </a:r>
          </a:p>
          <a:p>
            <a:pPr marL="266700" lvl="2" indent="-258763">
              <a:lnSpc>
                <a:spcPts val="2200"/>
              </a:lnSpc>
              <a:spcBef>
                <a:spcPts val="400"/>
              </a:spcBef>
              <a:buClr>
                <a:schemeClr val="accent4"/>
              </a:buClr>
            </a:pPr>
            <a:r>
              <a:rPr lang="en-GB" altLang="en-US" sz="1900" dirty="0">
                <a:latin typeface="+mn-lt"/>
              </a:rPr>
              <a:t>Introduction – List of DINs and SOPs updated to reflect those issued since this EREC was last issued</a:t>
            </a:r>
          </a:p>
          <a:p>
            <a:pPr marL="266700" lvl="2" indent="-258763">
              <a:lnSpc>
                <a:spcPts val="2200"/>
              </a:lnSpc>
              <a:spcBef>
                <a:spcPts val="400"/>
              </a:spcBef>
              <a:buClr>
                <a:schemeClr val="accent4"/>
              </a:buClr>
            </a:pPr>
            <a:r>
              <a:rPr lang="en-GB" altLang="en-US" sz="1900" dirty="0">
                <a:latin typeface="+mn-lt"/>
              </a:rPr>
              <a:t>Table 2 - Updated with latest populations of Reyrolle “hairpin” CTs” in individual ENA MCs</a:t>
            </a:r>
          </a:p>
          <a:p>
            <a:pPr marL="266700" lvl="2" indent="-258763">
              <a:lnSpc>
                <a:spcPts val="2200"/>
              </a:lnSpc>
              <a:spcBef>
                <a:spcPts val="400"/>
              </a:spcBef>
              <a:buClr>
                <a:schemeClr val="accent4"/>
              </a:buClr>
            </a:pPr>
            <a:r>
              <a:rPr lang="en-GB" altLang="en-US" sz="1900" dirty="0">
                <a:latin typeface="+mn-lt"/>
              </a:rPr>
              <a:t>Tables 3 to 6 - Reproduced to assist with comparison of gas threshold levels between different normative references</a:t>
            </a:r>
          </a:p>
          <a:p>
            <a:pPr marL="266700" lvl="2" indent="-258763">
              <a:lnSpc>
                <a:spcPts val="2200"/>
              </a:lnSpc>
              <a:spcBef>
                <a:spcPts val="400"/>
              </a:spcBef>
              <a:buClr>
                <a:schemeClr val="accent4"/>
              </a:buClr>
            </a:pPr>
            <a:r>
              <a:rPr lang="en-GB" altLang="en-US" sz="1900" dirty="0">
                <a:latin typeface="+mn-lt"/>
              </a:rPr>
              <a:t>Annex A.2.4.2 - Added to cover exposure to members of the public</a:t>
            </a:r>
          </a:p>
          <a:p>
            <a:pPr marL="536575" lvl="3" indent="-258763">
              <a:lnSpc>
                <a:spcPts val="2200"/>
              </a:lnSpc>
              <a:spcBef>
                <a:spcPts val="400"/>
              </a:spcBef>
              <a:buClr>
                <a:schemeClr val="accent4"/>
              </a:buClr>
            </a:pPr>
            <a:r>
              <a:rPr lang="en-GB" altLang="en-US" sz="1500" dirty="0">
                <a:latin typeface="+mn-lt"/>
              </a:rPr>
              <a:t>Restricted access zone of one or multiple Reyrolle “hairpin” CTs may extend beyond the perimeter of the substation site into areas where members of the public may be present</a:t>
            </a:r>
          </a:p>
          <a:p>
            <a:pPr marL="536575" lvl="3" indent="-258763">
              <a:lnSpc>
                <a:spcPts val="2200"/>
              </a:lnSpc>
              <a:spcBef>
                <a:spcPts val="400"/>
              </a:spcBef>
              <a:buClr>
                <a:schemeClr val="accent4"/>
              </a:buClr>
            </a:pPr>
            <a:r>
              <a:rPr lang="en-GB" altLang="en-US" sz="1500" dirty="0">
                <a:latin typeface="+mn-lt"/>
              </a:rPr>
              <a:t>Risk assessment considers typical activities of members of the public and frequency of these activities which may be carried out close to affected substation</a:t>
            </a:r>
          </a:p>
        </p:txBody>
      </p:sp>
      <p:sp>
        <p:nvSpPr>
          <p:cNvPr id="4" name="Text Box 6">
            <a:extLst>
              <a:ext uri="{FF2B5EF4-FFF2-40B4-BE49-F238E27FC236}">
                <a16:creationId xmlns:a16="http://schemas.microsoft.com/office/drawing/2014/main" id="{F0FEF2CB-F336-4D78-B287-CE957D16C823}"/>
              </a:ext>
            </a:extLst>
          </p:cNvPr>
          <p:cNvSpPr txBox="1">
            <a:spLocks noChangeArrowheads="1"/>
          </p:cNvSpPr>
          <p:nvPr/>
        </p:nvSpPr>
        <p:spPr bwMode="auto">
          <a:xfrm>
            <a:off x="8686800" y="2781301"/>
            <a:ext cx="3181352" cy="294106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Update to latest populations of affected CTs in ENA MCs</a:t>
            </a:r>
          </a:p>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Risk assessment methodology added in Issue 2 to assess risk to members of the public in cases where </a:t>
            </a:r>
            <a:r>
              <a:rPr lang="en-GB" altLang="en-US" b="1">
                <a:solidFill>
                  <a:schemeClr val="bg1"/>
                </a:solidFill>
                <a:cs typeface="Times New Roman" panose="02020603050405020304" pitchFamily="18" charset="0"/>
              </a:rPr>
              <a:t>the restricted </a:t>
            </a:r>
            <a:r>
              <a:rPr lang="en-GB" altLang="en-US" b="1" dirty="0">
                <a:solidFill>
                  <a:schemeClr val="bg1"/>
                </a:solidFill>
                <a:cs typeface="Times New Roman" panose="02020603050405020304" pitchFamily="18" charset="0"/>
              </a:rPr>
              <a:t>access zone extends outside substation into areas where members of public may be present</a:t>
            </a:r>
          </a:p>
        </p:txBody>
      </p:sp>
      <p:sp>
        <p:nvSpPr>
          <p:cNvPr id="5" name="Text Box 6">
            <a:extLst>
              <a:ext uri="{FF2B5EF4-FFF2-40B4-BE49-F238E27FC236}">
                <a16:creationId xmlns:a16="http://schemas.microsoft.com/office/drawing/2014/main" id="{31C03EEF-D6B9-4EE5-846C-D7BD00377515}"/>
              </a:ext>
            </a:extLst>
          </p:cNvPr>
          <p:cNvSpPr txBox="1">
            <a:spLocks noChangeArrowheads="1"/>
          </p:cNvSpPr>
          <p:nvPr/>
        </p:nvSpPr>
        <p:spPr bwMode="auto">
          <a:xfrm>
            <a:off x="8686800" y="1805783"/>
            <a:ext cx="3137695" cy="369887"/>
          </a:xfrm>
          <a:prstGeom prst="rect">
            <a:avLst/>
          </a:prstGeom>
          <a:solidFill>
            <a:schemeClr val="accent6"/>
          </a:solidFill>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altLang="en-US" sz="1800" b="1" dirty="0">
                <a:solidFill>
                  <a:schemeClr val="bg1"/>
                </a:solidFill>
                <a:cs typeface="Times New Roman" panose="02020603050405020304" pitchFamily="18" charset="0"/>
              </a:rPr>
              <a:t>Minor</a:t>
            </a:r>
          </a:p>
        </p:txBody>
      </p:sp>
      <p:sp>
        <p:nvSpPr>
          <p:cNvPr id="11270" name="Rectangle 1">
            <a:extLst>
              <a:ext uri="{FF2B5EF4-FFF2-40B4-BE49-F238E27FC236}">
                <a16:creationId xmlns:a16="http://schemas.microsoft.com/office/drawing/2014/main" id="{90AC5870-B0BC-4CBF-81AE-12F01C12BE9A}"/>
              </a:ext>
            </a:extLst>
          </p:cNvPr>
          <p:cNvSpPr>
            <a:spLocks noChangeArrowheads="1"/>
          </p:cNvSpPr>
          <p:nvPr/>
        </p:nvSpPr>
        <p:spPr bwMode="auto">
          <a:xfrm>
            <a:off x="8871745" y="2411413"/>
            <a:ext cx="13763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Key Points</a:t>
            </a:r>
            <a:endParaRPr lang="en-GB" altLang="en-US" sz="1800" dirty="0">
              <a:latin typeface="Arial" panose="020B0604020202020204" pitchFamily="34" charset="0"/>
            </a:endParaRPr>
          </a:p>
        </p:txBody>
      </p:sp>
      <p:sp>
        <p:nvSpPr>
          <p:cNvPr id="11271" name="Rectangle 6">
            <a:extLst>
              <a:ext uri="{FF2B5EF4-FFF2-40B4-BE49-F238E27FC236}">
                <a16:creationId xmlns:a16="http://schemas.microsoft.com/office/drawing/2014/main" id="{C06FF067-9F0B-432F-A06D-FC88D3BB9785}"/>
              </a:ext>
            </a:extLst>
          </p:cNvPr>
          <p:cNvSpPr>
            <a:spLocks noChangeArrowheads="1"/>
          </p:cNvSpPr>
          <p:nvPr/>
        </p:nvSpPr>
        <p:spPr bwMode="auto">
          <a:xfrm>
            <a:off x="8871745" y="1399381"/>
            <a:ext cx="2224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Nature of Revision</a:t>
            </a:r>
            <a:endParaRPr lang="en-GB" altLang="en-US" sz="1800" dirty="0">
              <a:latin typeface="Arial" panose="020B0604020202020204" pitchFamily="34" charset="0"/>
            </a:endParaRPr>
          </a:p>
        </p:txBody>
      </p:sp>
      <p:sp>
        <p:nvSpPr>
          <p:cNvPr id="8" name="Slide Number Placeholder 5">
            <a:extLst>
              <a:ext uri="{FF2B5EF4-FFF2-40B4-BE49-F238E27FC236}">
                <a16:creationId xmlns:a16="http://schemas.microsoft.com/office/drawing/2014/main" id="{2F842C71-138B-4F32-80C1-F5FC3D8503AB}"/>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3</a:t>
            </a:fld>
            <a:endParaRPr lang="en-GB" dirty="0"/>
          </a:p>
        </p:txBody>
      </p:sp>
      <p:sp>
        <p:nvSpPr>
          <p:cNvPr id="2" name="Title 2">
            <a:extLst>
              <a:ext uri="{FF2B5EF4-FFF2-40B4-BE49-F238E27FC236}">
                <a16:creationId xmlns:a16="http://schemas.microsoft.com/office/drawing/2014/main" id="{EF17038E-1D46-68A2-D1AA-D5FF5A49D0B3}"/>
              </a:ext>
            </a:extLst>
          </p:cNvPr>
          <p:cNvSpPr txBox="1">
            <a:spLocks/>
          </p:cNvSpPr>
          <p:nvPr/>
        </p:nvSpPr>
        <p:spPr>
          <a:xfrm>
            <a:off x="309564" y="188914"/>
            <a:ext cx="7129463" cy="719137"/>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a:lstStyle>
          <a:p>
            <a:pPr>
              <a:defRPr/>
            </a:pPr>
            <a:r>
              <a:rPr lang="en-GB" sz="2400" dirty="0"/>
              <a:t>EREC G105 Issue 2 2026</a:t>
            </a:r>
            <a:br>
              <a:rPr lang="en-GB" sz="2400" dirty="0"/>
            </a:br>
            <a:r>
              <a:rPr lang="en-GB" sz="2400" dirty="0"/>
              <a:t>Revision Summary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5AADB4-63D9-4CE7-9725-E368FAC9206A}"/>
              </a:ext>
            </a:extLst>
          </p:cNvPr>
          <p:cNvSpPr>
            <a:spLocks noGrp="1"/>
          </p:cNvSpPr>
          <p:nvPr>
            <p:ph type="title" idx="4294967295"/>
          </p:nvPr>
        </p:nvSpPr>
        <p:spPr>
          <a:xfrm>
            <a:off x="334962" y="188914"/>
            <a:ext cx="7129463" cy="719137"/>
          </a:xfrm>
        </p:spPr>
        <p:txBody>
          <a:bodyPr/>
          <a:lstStyle/>
          <a:p>
            <a:pPr eaLnBrk="1" hangingPunct="1">
              <a:defRPr/>
            </a:pPr>
            <a:r>
              <a:rPr lang="en-GB" sz="2400" dirty="0"/>
              <a:t>EREC G105 Issue 2 2026</a:t>
            </a:r>
            <a:br>
              <a:rPr lang="en-GB" sz="2400" dirty="0"/>
            </a:br>
            <a:r>
              <a:rPr lang="en-GB" sz="2400" dirty="0"/>
              <a:t>Revision Summary</a:t>
            </a:r>
            <a:endParaRPr sz="2400" dirty="0"/>
          </a:p>
        </p:txBody>
      </p:sp>
      <p:sp>
        <p:nvSpPr>
          <p:cNvPr id="13315" name="Text Box 6">
            <a:extLst>
              <a:ext uri="{FF2B5EF4-FFF2-40B4-BE49-F238E27FC236}">
                <a16:creationId xmlns:a16="http://schemas.microsoft.com/office/drawing/2014/main" id="{6E0FE897-A69F-4DC6-9DE1-8776E9799C3D}"/>
              </a:ext>
            </a:extLst>
          </p:cNvPr>
          <p:cNvSpPr txBox="1">
            <a:spLocks noChangeArrowheads="1"/>
          </p:cNvSpPr>
          <p:nvPr/>
        </p:nvSpPr>
        <p:spPr bwMode="auto">
          <a:xfrm>
            <a:off x="334962" y="1268413"/>
            <a:ext cx="11312752" cy="292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Who is affected and why?</a:t>
            </a:r>
          </a:p>
          <a:p>
            <a:pPr marL="266700" lvl="2" indent="-258763">
              <a:lnSpc>
                <a:spcPts val="2200"/>
              </a:lnSpc>
              <a:spcBef>
                <a:spcPts val="400"/>
              </a:spcBef>
              <a:buClr>
                <a:schemeClr val="accent4"/>
              </a:buClr>
            </a:pPr>
            <a:r>
              <a:rPr lang="en-GB" altLang="en-US" sz="1900" dirty="0">
                <a:latin typeface="+mn-lt"/>
              </a:rPr>
              <a:t>Risk of disruptive failure of CTs leading to risk to safety of staff who may enter substations where Reyrolle U-shaped ‘“hairpin’” CTs are in service</a:t>
            </a:r>
          </a:p>
          <a:p>
            <a:pPr marL="266700" lvl="2" indent="-258763">
              <a:lnSpc>
                <a:spcPts val="2200"/>
              </a:lnSpc>
              <a:spcBef>
                <a:spcPts val="400"/>
              </a:spcBef>
              <a:buClr>
                <a:schemeClr val="accent4"/>
              </a:buClr>
            </a:pPr>
            <a:r>
              <a:rPr lang="en-GB" altLang="en-US" sz="1900" dirty="0">
                <a:latin typeface="+mn-lt"/>
              </a:rPr>
              <a:t>Risk to members of the public in cases where restricted access zone of CTs requiring intervention extends beyond the perimeter of the substation site </a:t>
            </a:r>
          </a:p>
          <a:p>
            <a:pPr marL="266700" lvl="2" indent="-258763">
              <a:lnSpc>
                <a:spcPts val="2200"/>
              </a:lnSpc>
              <a:spcBef>
                <a:spcPts val="400"/>
              </a:spcBef>
              <a:buClr>
                <a:schemeClr val="accent4"/>
              </a:buClr>
            </a:pPr>
            <a:r>
              <a:rPr lang="en-GB" altLang="en-US" sz="1900" dirty="0">
                <a:latin typeface="+mn-lt"/>
              </a:rPr>
              <a:t>Recommendations on maximum concentrations of hydrogen and hydrocarbons and moisture levels of affected CTs before intervention is needed </a:t>
            </a:r>
          </a:p>
          <a:p>
            <a:pPr marL="266700" lvl="2" indent="-258763">
              <a:lnSpc>
                <a:spcPts val="2200"/>
              </a:lnSpc>
              <a:spcBef>
                <a:spcPts val="400"/>
              </a:spcBef>
              <a:buClr>
                <a:schemeClr val="accent4"/>
              </a:buClr>
            </a:pPr>
            <a:r>
              <a:rPr lang="en-GB" altLang="en-US" sz="1900" dirty="0">
                <a:latin typeface="+mn-lt"/>
              </a:rPr>
              <a:t>EREC G105 provides guidance on implementation of restricted access zones around CTs and maximum staff exposure limits where CT tests exceed recommended levels </a:t>
            </a:r>
          </a:p>
        </p:txBody>
      </p:sp>
      <p:sp>
        <p:nvSpPr>
          <p:cNvPr id="7" name="Rectangle 6">
            <a:extLst>
              <a:ext uri="{FF2B5EF4-FFF2-40B4-BE49-F238E27FC236}">
                <a16:creationId xmlns:a16="http://schemas.microsoft.com/office/drawing/2014/main" id="{A720A030-5C7C-4171-851F-6916CE9D5CA3}"/>
              </a:ext>
            </a:extLst>
          </p:cNvPr>
          <p:cNvSpPr/>
          <p:nvPr/>
        </p:nvSpPr>
        <p:spPr>
          <a:xfrm>
            <a:off x="2112007" y="4572521"/>
            <a:ext cx="8135937" cy="1000274"/>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lgn="ctr">
              <a:spcBef>
                <a:spcPts val="600"/>
              </a:spcBef>
              <a:defRPr/>
            </a:pPr>
            <a:r>
              <a:rPr lang="en-GB" altLang="en-US" b="1" dirty="0">
                <a:solidFill>
                  <a:srgbClr val="00598E"/>
                </a:solidFill>
                <a:cs typeface="Times New Roman" panose="02020603050405020304" pitchFamily="18" charset="0"/>
              </a:rPr>
              <a:t>A minor revision was completed.  </a:t>
            </a:r>
          </a:p>
          <a:p>
            <a:pPr marL="0" lvl="2" algn="ctr">
              <a:spcBef>
                <a:spcPts val="600"/>
              </a:spcBef>
              <a:defRPr/>
            </a:pPr>
            <a:r>
              <a:rPr lang="en-GB" altLang="en-US" b="1" dirty="0">
                <a:solidFill>
                  <a:srgbClr val="00598E"/>
                </a:solidFill>
                <a:cs typeface="Times New Roman" panose="02020603050405020304" pitchFamily="18" charset="0"/>
              </a:rPr>
              <a:t>The additional guidance should be useful to staff of ENA MCs with populations or Reyrolle hairpin CTs</a:t>
            </a:r>
          </a:p>
        </p:txBody>
      </p:sp>
      <p:sp>
        <p:nvSpPr>
          <p:cNvPr id="5" name="Slide Number Placeholder 5">
            <a:extLst>
              <a:ext uri="{FF2B5EF4-FFF2-40B4-BE49-F238E27FC236}">
                <a16:creationId xmlns:a16="http://schemas.microsoft.com/office/drawing/2014/main" id="{8DEDC040-8DF7-4935-922B-0D654373E32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4</a:t>
            </a:fld>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97" name="Rectangle 8">
            <a:extLst>
              <a:ext uri="{FF2B5EF4-FFF2-40B4-BE49-F238E27FC236}">
                <a16:creationId xmlns:a16="http://schemas.microsoft.com/office/drawing/2014/main" id="{E80D4F9A-5429-41EB-BB05-AA354F6A3447}"/>
              </a:ext>
            </a:extLst>
          </p:cNvPr>
          <p:cNvSpPr>
            <a:spLocks noChangeArrowheads="1"/>
          </p:cNvSpPr>
          <p:nvPr/>
        </p:nvSpPr>
        <p:spPr bwMode="auto">
          <a:xfrm>
            <a:off x="4562475" y="1239838"/>
            <a:ext cx="3168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latin typeface="Arial" panose="020B0604020202020204" pitchFamily="34" charset="0"/>
              </a:rPr>
              <a:t>Impact Assessment</a:t>
            </a:r>
          </a:p>
        </p:txBody>
      </p:sp>
      <p:sp>
        <p:nvSpPr>
          <p:cNvPr id="5" name="Slide Number Placeholder 5">
            <a:extLst>
              <a:ext uri="{FF2B5EF4-FFF2-40B4-BE49-F238E27FC236}">
                <a16:creationId xmlns:a16="http://schemas.microsoft.com/office/drawing/2014/main" id="{5235E6BF-3CD8-4746-8240-CB6A85A9EBC6}"/>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5</a:t>
            </a:fld>
            <a:endParaRPr lang="en-GB" dirty="0"/>
          </a:p>
        </p:txBody>
      </p:sp>
      <p:sp>
        <p:nvSpPr>
          <p:cNvPr id="2" name="Title 2">
            <a:extLst>
              <a:ext uri="{FF2B5EF4-FFF2-40B4-BE49-F238E27FC236}">
                <a16:creationId xmlns:a16="http://schemas.microsoft.com/office/drawing/2014/main" id="{CFC96D63-D4E6-D4BF-EE5D-EFBF65037596}"/>
              </a:ext>
            </a:extLst>
          </p:cNvPr>
          <p:cNvSpPr txBox="1">
            <a:spLocks/>
          </p:cNvSpPr>
          <p:nvPr/>
        </p:nvSpPr>
        <p:spPr>
          <a:xfrm>
            <a:off x="309564" y="188914"/>
            <a:ext cx="7129463" cy="719137"/>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a:lstStyle>
          <a:p>
            <a:pPr>
              <a:defRPr/>
            </a:pPr>
            <a:r>
              <a:rPr lang="en-GB" sz="2400" dirty="0"/>
              <a:t>EREC G105 Issue 2 2026</a:t>
            </a:r>
            <a:br>
              <a:rPr lang="en-GB" sz="2400" dirty="0"/>
            </a:br>
            <a:r>
              <a:rPr lang="en-GB" sz="2400" dirty="0"/>
              <a:t>Revision Summary</a:t>
            </a:r>
          </a:p>
        </p:txBody>
      </p:sp>
      <p:graphicFrame>
        <p:nvGraphicFramePr>
          <p:cNvPr id="4" name="Table 3">
            <a:extLst>
              <a:ext uri="{FF2B5EF4-FFF2-40B4-BE49-F238E27FC236}">
                <a16:creationId xmlns:a16="http://schemas.microsoft.com/office/drawing/2014/main" id="{DD619634-A367-B101-9D48-304485D59918}"/>
              </a:ext>
            </a:extLst>
          </p:cNvPr>
          <p:cNvGraphicFramePr>
            <a:graphicFrameLocks noGrp="1"/>
          </p:cNvGraphicFramePr>
          <p:nvPr>
            <p:extLst>
              <p:ext uri="{D42A27DB-BD31-4B8C-83A1-F6EECF244321}">
                <p14:modId xmlns:p14="http://schemas.microsoft.com/office/powerpoint/2010/main" val="1636384529"/>
              </p:ext>
            </p:extLst>
          </p:nvPr>
        </p:nvGraphicFramePr>
        <p:xfrm>
          <a:off x="1054360" y="1817791"/>
          <a:ext cx="9853126" cy="3779456"/>
        </p:xfrm>
        <a:graphic>
          <a:graphicData uri="http://schemas.openxmlformats.org/drawingml/2006/table">
            <a:tbl>
              <a:tblPr firstRow="1" firstCol="1" bandRow="1">
                <a:tableStyleId>{00A15C55-8517-42AA-B614-E9B94910E393}</a:tableStyleId>
              </a:tblPr>
              <a:tblGrid>
                <a:gridCol w="2614096">
                  <a:extLst>
                    <a:ext uri="{9D8B030D-6E8A-4147-A177-3AD203B41FA5}">
                      <a16:colId xmlns:a16="http://schemas.microsoft.com/office/drawing/2014/main" val="20000"/>
                    </a:ext>
                  </a:extLst>
                </a:gridCol>
                <a:gridCol w="1717958">
                  <a:extLst>
                    <a:ext uri="{9D8B030D-6E8A-4147-A177-3AD203B41FA5}">
                      <a16:colId xmlns:a16="http://schemas.microsoft.com/office/drawing/2014/main" val="20001"/>
                    </a:ext>
                  </a:extLst>
                </a:gridCol>
                <a:gridCol w="5521072">
                  <a:extLst>
                    <a:ext uri="{9D8B030D-6E8A-4147-A177-3AD203B41FA5}">
                      <a16:colId xmlns:a16="http://schemas.microsoft.com/office/drawing/2014/main" val="20002"/>
                    </a:ext>
                  </a:extLst>
                </a:gridCol>
              </a:tblGrid>
              <a:tr h="205558">
                <a:tc>
                  <a:txBody>
                    <a:bodyPr/>
                    <a:lstStyle/>
                    <a:p>
                      <a:pPr marL="0" marR="0">
                        <a:spcBef>
                          <a:spcPts val="0"/>
                        </a:spcBef>
                        <a:spcAft>
                          <a:spcPts val="0"/>
                        </a:spcAft>
                      </a:pP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200" dirty="0">
                          <a:effectLst/>
                        </a:rPr>
                        <a:t>Rating</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GB" sz="1200" dirty="0">
                          <a:effectLst/>
                        </a:rPr>
                        <a:t>Assessment</a:t>
                      </a:r>
                      <a:endParaRPr lang="en-GB" sz="1200" dirty="0">
                        <a:solidFill>
                          <a:srgbClr val="000000"/>
                        </a:solidFill>
                        <a:effectLst/>
                        <a:latin typeface="Arial" panose="020B0604020202020204" pitchFamily="34" charset="0"/>
                        <a:ea typeface="+mn-ea"/>
                      </a:endParaRPr>
                    </a:p>
                  </a:txBody>
                  <a:tcPr marL="60436" marR="60436" marT="0" marB="0"/>
                </a:tc>
                <a:extLst>
                  <a:ext uri="{0D108BD9-81ED-4DB2-BD59-A6C34878D82A}">
                    <a16:rowId xmlns:a16="http://schemas.microsoft.com/office/drawing/2014/main" val="10000"/>
                  </a:ext>
                </a:extLst>
              </a:tr>
              <a:tr h="586259">
                <a:tc>
                  <a:txBody>
                    <a:bodyPr/>
                    <a:lstStyle/>
                    <a:p>
                      <a:pPr marL="0" marR="0">
                        <a:spcBef>
                          <a:spcPts val="0"/>
                        </a:spcBef>
                        <a:spcAft>
                          <a:spcPts val="0"/>
                        </a:spcAft>
                      </a:pPr>
                      <a:r>
                        <a:rPr lang="en-GB" sz="1200" dirty="0">
                          <a:effectLst/>
                        </a:rPr>
                        <a:t>Safety</a:t>
                      </a:r>
                      <a:endParaRPr lang="en-GB" sz="1200" dirty="0">
                        <a:solidFill>
                          <a:srgbClr val="000000"/>
                        </a:solidFill>
                        <a:effectLst/>
                        <a:latin typeface="Arial" panose="020B0604020202020204" pitchFamily="34" charset="0"/>
                        <a:ea typeface="+mn-ea"/>
                      </a:endParaRPr>
                    </a:p>
                  </a:txBody>
                  <a:tcPr marL="60436" marR="60436" marT="0" marB="0" anchor="ctr"/>
                </a:tc>
                <a:tc>
                  <a:txBody>
                    <a:bodyPr/>
                    <a:lstStyle/>
                    <a:p>
                      <a:pPr marL="0" marR="0" algn="ctr">
                        <a:spcBef>
                          <a:spcPts val="0"/>
                        </a:spcBef>
                        <a:spcAft>
                          <a:spcPts val="0"/>
                        </a:spcAft>
                      </a:pPr>
                      <a:endParaRPr lang="en-GB" sz="1100" kern="1200" dirty="0">
                        <a:solidFill>
                          <a:srgbClr val="000000"/>
                        </a:solidFill>
                        <a:effectLst/>
                      </a:endParaRPr>
                    </a:p>
                    <a:p>
                      <a:pPr marL="0" marR="0" algn="ctr">
                        <a:spcBef>
                          <a:spcPts val="0"/>
                        </a:spcBef>
                        <a:spcAft>
                          <a:spcPts val="0"/>
                        </a:spcAft>
                      </a:pPr>
                      <a:r>
                        <a:rPr lang="en-GB" sz="1100" b="1" kern="1200" dirty="0">
                          <a:solidFill>
                            <a:schemeClr val="bg1"/>
                          </a:solidFill>
                          <a:effectLst/>
                        </a:rPr>
                        <a:t>Major</a:t>
                      </a:r>
                      <a:endParaRPr lang="en-GB" sz="1100" b="1" kern="1200" dirty="0">
                        <a:solidFill>
                          <a:schemeClr val="bg1"/>
                        </a:solidFill>
                        <a:effectLst/>
                        <a:latin typeface="+mn-lt"/>
                        <a:ea typeface="+mn-ea"/>
                        <a:cs typeface="+mn-cs"/>
                      </a:endParaRPr>
                    </a:p>
                  </a:txBody>
                  <a:tcPr marL="60436" marR="60436" marT="0" marB="0">
                    <a:solidFill>
                      <a:srgbClr val="FF0000"/>
                    </a:solidFill>
                  </a:tcPr>
                </a:tc>
                <a:tc>
                  <a:txBody>
                    <a:bodyPr/>
                    <a:lstStyle/>
                    <a:p>
                      <a:pPr marL="0" marR="0">
                        <a:spcBef>
                          <a:spcPts val="0"/>
                        </a:spcBef>
                        <a:spcAft>
                          <a:spcPts val="0"/>
                        </a:spcAft>
                      </a:pPr>
                      <a:r>
                        <a:rPr lang="en-GB" sz="1100" dirty="0">
                          <a:solidFill>
                            <a:srgbClr val="000000"/>
                          </a:solidFill>
                          <a:effectLst/>
                        </a:rPr>
                        <a:t>Risk to staff or public in event of disruptive failure of Reyrolle “hairpin” CT unit  leading to dispersal of debris over large distance from CT </a:t>
                      </a:r>
                      <a:endParaRPr lang="en-GB" sz="1100" dirty="0">
                        <a:solidFill>
                          <a:srgbClr val="000000"/>
                        </a:solidFill>
                        <a:effectLst/>
                        <a:latin typeface="+mn-lt"/>
                        <a:ea typeface="+mn-ea"/>
                      </a:endParaRPr>
                    </a:p>
                  </a:txBody>
                  <a:tcPr marL="60436" marR="60436" marT="0" marB="0" anchor="ctr"/>
                </a:tc>
                <a:extLst>
                  <a:ext uri="{0D108BD9-81ED-4DB2-BD59-A6C34878D82A}">
                    <a16:rowId xmlns:a16="http://schemas.microsoft.com/office/drawing/2014/main" val="10001"/>
                  </a:ext>
                </a:extLst>
              </a:tr>
              <a:tr h="586259">
                <a:tc>
                  <a:txBody>
                    <a:bodyPr/>
                    <a:lstStyle/>
                    <a:p>
                      <a:pPr marL="0" marR="0">
                        <a:spcBef>
                          <a:spcPts val="0"/>
                        </a:spcBef>
                        <a:spcAft>
                          <a:spcPts val="0"/>
                        </a:spcAft>
                      </a:pPr>
                      <a:r>
                        <a:rPr lang="en-GB" sz="1200" dirty="0">
                          <a:effectLst/>
                        </a:rPr>
                        <a:t>Environment</a:t>
                      </a:r>
                      <a:endParaRPr lang="en-GB" sz="1200" dirty="0">
                        <a:solidFill>
                          <a:srgbClr val="000000"/>
                        </a:solidFill>
                        <a:effectLst/>
                        <a:latin typeface="Arial" panose="020B0604020202020204" pitchFamily="34" charset="0"/>
                        <a:ea typeface="+mn-ea"/>
                      </a:endParaRPr>
                    </a:p>
                  </a:txBody>
                  <a:tcPr marL="60436" marR="60436" marT="0" marB="0" anchor="ctr"/>
                </a:tc>
                <a:tc>
                  <a:txBody>
                    <a:bodyPr/>
                    <a:lstStyle/>
                    <a:p>
                      <a:pPr marL="0" marR="0" algn="ctr">
                        <a:spcBef>
                          <a:spcPts val="0"/>
                        </a:spcBef>
                        <a:spcAft>
                          <a:spcPts val="0"/>
                        </a:spcAft>
                      </a:pPr>
                      <a:endParaRPr lang="en-GB" sz="1100" dirty="0">
                        <a:solidFill>
                          <a:srgbClr val="000000"/>
                        </a:solidFill>
                        <a:effectLst/>
                      </a:endParaRPr>
                    </a:p>
                    <a:p>
                      <a:pPr marL="0" marR="0" algn="ctr">
                        <a:spcBef>
                          <a:spcPts val="0"/>
                        </a:spcBef>
                        <a:spcAft>
                          <a:spcPts val="0"/>
                        </a:spcAft>
                      </a:pPr>
                      <a:r>
                        <a:rPr lang="en-GB" sz="1100" b="1" dirty="0">
                          <a:solidFill>
                            <a:schemeClr val="bg1"/>
                          </a:solidFill>
                          <a:effectLst/>
                        </a:rPr>
                        <a:t>Low</a:t>
                      </a:r>
                    </a:p>
                    <a:p>
                      <a:pPr marL="0" marR="0" algn="ctr">
                        <a:spcBef>
                          <a:spcPts val="0"/>
                        </a:spcBef>
                        <a:spcAft>
                          <a:spcPts val="0"/>
                        </a:spcAft>
                      </a:pPr>
                      <a:endParaRPr lang="en-GB" sz="1100" dirty="0">
                        <a:solidFill>
                          <a:srgbClr val="000000"/>
                        </a:solidFill>
                        <a:effectLst/>
                        <a:latin typeface="Arial" panose="020B0604020202020204" pitchFamily="34" charset="0"/>
                        <a:ea typeface="+mn-ea"/>
                      </a:endParaRPr>
                    </a:p>
                  </a:txBody>
                  <a:tcPr marL="60436" marR="60436" marT="0" marB="0">
                    <a:solidFill>
                      <a:schemeClr val="accent6"/>
                    </a:solidFill>
                  </a:tcPr>
                </a:tc>
                <a:tc>
                  <a:txBody>
                    <a:bodyPr/>
                    <a:lstStyle/>
                    <a:p>
                      <a:pPr marL="0" marR="0">
                        <a:spcBef>
                          <a:spcPts val="0"/>
                        </a:spcBef>
                        <a:spcAft>
                          <a:spcPts val="0"/>
                        </a:spcAft>
                      </a:pPr>
                      <a:r>
                        <a:rPr lang="en-GB" sz="1100" i="0" dirty="0">
                          <a:solidFill>
                            <a:srgbClr val="000000"/>
                          </a:solidFill>
                          <a:effectLst/>
                          <a:latin typeface="+mn-lt"/>
                          <a:ea typeface="+mn-ea"/>
                        </a:rPr>
                        <a:t>No significant impact on environment</a:t>
                      </a:r>
                    </a:p>
                  </a:txBody>
                  <a:tcPr marL="60436" marR="60436" marT="0" marB="0" anchor="ctr"/>
                </a:tc>
                <a:extLst>
                  <a:ext uri="{0D108BD9-81ED-4DB2-BD59-A6C34878D82A}">
                    <a16:rowId xmlns:a16="http://schemas.microsoft.com/office/drawing/2014/main" val="10002"/>
                  </a:ext>
                </a:extLst>
              </a:tr>
              <a:tr h="642603">
                <a:tc>
                  <a:txBody>
                    <a:bodyPr/>
                    <a:lstStyle/>
                    <a:p>
                      <a:pPr marL="0" marR="0">
                        <a:spcBef>
                          <a:spcPts val="0"/>
                        </a:spcBef>
                        <a:spcAft>
                          <a:spcPts val="0"/>
                        </a:spcAft>
                      </a:pPr>
                      <a:r>
                        <a:rPr lang="en-GB" sz="1200" dirty="0">
                          <a:effectLst/>
                        </a:rPr>
                        <a:t>Financial</a:t>
                      </a:r>
                      <a:br>
                        <a:rPr lang="en-GB" sz="1200" dirty="0">
                          <a:effectLst/>
                        </a:rPr>
                      </a:br>
                      <a:r>
                        <a:rPr lang="en-GB" sz="1200" dirty="0">
                          <a:effectLst/>
                        </a:rPr>
                        <a:t>(costs/benefits)</a:t>
                      </a:r>
                      <a:endParaRPr lang="en-GB" sz="1200" dirty="0">
                        <a:solidFill>
                          <a:srgbClr val="000000"/>
                        </a:solidFill>
                        <a:effectLst/>
                        <a:latin typeface="Arial" panose="020B0604020202020204" pitchFamily="34" charset="0"/>
                        <a:ea typeface="+mn-ea"/>
                      </a:endParaRPr>
                    </a:p>
                  </a:txBody>
                  <a:tcPr marL="60436" marR="60436" marT="0" marB="0" anchor="ctr"/>
                </a:tc>
                <a:tc>
                  <a:txBody>
                    <a:bodyPr/>
                    <a:lstStyle/>
                    <a:p>
                      <a:pPr marL="0" marR="0" algn="ctr">
                        <a:spcBef>
                          <a:spcPts val="0"/>
                        </a:spcBef>
                        <a:spcAft>
                          <a:spcPts val="0"/>
                        </a:spcAft>
                      </a:pPr>
                      <a:endParaRPr lang="en-GB" sz="1100" dirty="0">
                        <a:solidFill>
                          <a:srgbClr val="000000"/>
                        </a:solidFill>
                        <a:effectLst/>
                      </a:endParaRPr>
                    </a:p>
                    <a:p>
                      <a:pPr marL="0" marR="0" algn="ctr">
                        <a:spcBef>
                          <a:spcPts val="0"/>
                        </a:spcBef>
                        <a:spcAft>
                          <a:spcPts val="0"/>
                        </a:spcAft>
                      </a:pPr>
                      <a:r>
                        <a:rPr lang="en-GB" sz="1100" b="1" dirty="0">
                          <a:solidFill>
                            <a:srgbClr val="000000"/>
                          </a:solidFill>
                          <a:effectLst/>
                        </a:rPr>
                        <a:t>Medium</a:t>
                      </a:r>
                      <a:endParaRPr lang="en-GB" sz="1100" b="1" dirty="0">
                        <a:solidFill>
                          <a:srgbClr val="000000"/>
                        </a:solidFill>
                        <a:effectLst/>
                        <a:latin typeface="Arial" panose="020B0604020202020204" pitchFamily="34" charset="0"/>
                        <a:ea typeface="+mn-ea"/>
                      </a:endParaRPr>
                    </a:p>
                  </a:txBody>
                  <a:tcPr marL="60436" marR="60436" marT="0" marB="0">
                    <a:solidFill>
                      <a:srgbClr val="FFC000"/>
                    </a:solidFill>
                  </a:tcPr>
                </a:tc>
                <a:tc>
                  <a:txBody>
                    <a:bodyPr/>
                    <a:lstStyle/>
                    <a:p>
                      <a:pPr marL="0" marR="0">
                        <a:spcBef>
                          <a:spcPts val="0"/>
                        </a:spcBef>
                        <a:spcAft>
                          <a:spcPts val="0"/>
                        </a:spcAft>
                      </a:pPr>
                      <a:r>
                        <a:rPr lang="en-GB" sz="1100" i="0" dirty="0">
                          <a:solidFill>
                            <a:srgbClr val="000000"/>
                          </a:solidFill>
                          <a:effectLst/>
                          <a:latin typeface="+mn-lt"/>
                          <a:ea typeface="+mn-ea"/>
                        </a:rPr>
                        <a:t>Additional costs in testing and or replacement of CTs </a:t>
                      </a:r>
                    </a:p>
                  </a:txBody>
                  <a:tcPr marL="60436" marR="60436" marT="0" marB="0" anchor="ctr"/>
                </a:tc>
                <a:extLst>
                  <a:ext uri="{0D108BD9-81ED-4DB2-BD59-A6C34878D82A}">
                    <a16:rowId xmlns:a16="http://schemas.microsoft.com/office/drawing/2014/main" val="10003"/>
                  </a:ext>
                </a:extLst>
              </a:tr>
              <a:tr h="586259">
                <a:tc>
                  <a:txBody>
                    <a:bodyPr/>
                    <a:lstStyle/>
                    <a:p>
                      <a:pPr marL="0" marR="0">
                        <a:spcBef>
                          <a:spcPts val="0"/>
                        </a:spcBef>
                        <a:spcAft>
                          <a:spcPts val="0"/>
                        </a:spcAft>
                      </a:pPr>
                      <a:r>
                        <a:rPr lang="en-GB" sz="1200" dirty="0">
                          <a:effectLst/>
                        </a:rPr>
                        <a:t>Asset Quality &amp; Performance</a:t>
                      </a:r>
                      <a:endParaRPr lang="en-GB" sz="1200" dirty="0">
                        <a:solidFill>
                          <a:srgbClr val="000000"/>
                        </a:solidFill>
                        <a:effectLst/>
                        <a:latin typeface="Arial" panose="020B0604020202020204" pitchFamily="34" charset="0"/>
                        <a:ea typeface="+mn-ea"/>
                      </a:endParaRPr>
                    </a:p>
                  </a:txBody>
                  <a:tcPr marL="60436" marR="60436" marT="0" marB="0" anchor="ctr"/>
                </a:tc>
                <a:tc>
                  <a:txBody>
                    <a:bodyPr/>
                    <a:lstStyle/>
                    <a:p>
                      <a:pPr marL="0" marR="0" algn="ctr">
                        <a:spcBef>
                          <a:spcPts val="0"/>
                        </a:spcBef>
                        <a:spcAft>
                          <a:spcPts val="0"/>
                        </a:spcAft>
                      </a:pPr>
                      <a:endParaRPr lang="en-GB" sz="1100" dirty="0">
                        <a:solidFill>
                          <a:srgbClr val="000000"/>
                        </a:solidFill>
                        <a:effectLst/>
                        <a:latin typeface="Arial" panose="020B0604020202020204" pitchFamily="34" charset="0"/>
                        <a:ea typeface="+mn-ea"/>
                      </a:endParaRPr>
                    </a:p>
                    <a:p>
                      <a:pPr marL="0" marR="0" algn="ctr">
                        <a:spcBef>
                          <a:spcPts val="0"/>
                        </a:spcBef>
                        <a:spcAft>
                          <a:spcPts val="0"/>
                        </a:spcAft>
                      </a:pPr>
                      <a:r>
                        <a:rPr lang="en-GB" sz="1100" b="1" dirty="0">
                          <a:solidFill>
                            <a:schemeClr val="tx1"/>
                          </a:solidFill>
                          <a:effectLst/>
                          <a:latin typeface="Arial" panose="020B0604020202020204" pitchFamily="34" charset="0"/>
                          <a:ea typeface="+mn-ea"/>
                        </a:rPr>
                        <a:t>Medium</a:t>
                      </a:r>
                    </a:p>
                  </a:txBody>
                  <a:tcPr marL="60436" marR="60436" marT="0" marB="0">
                    <a:solidFill>
                      <a:srgbClr val="FFC000"/>
                    </a:solidFill>
                  </a:tcPr>
                </a:tc>
                <a:tc>
                  <a:txBody>
                    <a:bodyPr/>
                    <a:lstStyle/>
                    <a:p>
                      <a:pPr marL="0" marR="0">
                        <a:spcBef>
                          <a:spcPts val="0"/>
                        </a:spcBef>
                        <a:spcAft>
                          <a:spcPts val="0"/>
                        </a:spcAft>
                      </a:pPr>
                      <a:r>
                        <a:rPr lang="en-GB" sz="1100" i="0" dirty="0">
                          <a:solidFill>
                            <a:srgbClr val="000000"/>
                          </a:solidFill>
                          <a:effectLst/>
                          <a:latin typeface="+mn-lt"/>
                          <a:ea typeface="+mn-ea"/>
                        </a:rPr>
                        <a:t>Frequent testing of Reyrolle “hairpin” CT in accordance with EREC G105 is recommended to avoid failures in service and impact on network performance</a:t>
                      </a:r>
                    </a:p>
                  </a:txBody>
                  <a:tcPr marL="60436" marR="60436" marT="0" marB="0" anchor="ctr"/>
                </a:tc>
                <a:extLst>
                  <a:ext uri="{0D108BD9-81ED-4DB2-BD59-A6C34878D82A}">
                    <a16:rowId xmlns:a16="http://schemas.microsoft.com/office/drawing/2014/main" val="10004"/>
                  </a:ext>
                </a:extLst>
              </a:tr>
              <a:tr h="586259">
                <a:tc>
                  <a:txBody>
                    <a:bodyPr/>
                    <a:lstStyle/>
                    <a:p>
                      <a:pPr marL="0" marR="0">
                        <a:spcBef>
                          <a:spcPts val="0"/>
                        </a:spcBef>
                        <a:spcAft>
                          <a:spcPts val="0"/>
                        </a:spcAft>
                      </a:pPr>
                      <a:r>
                        <a:rPr lang="en-GB" sz="1200" dirty="0">
                          <a:effectLst/>
                        </a:rPr>
                        <a:t>Statutory/</a:t>
                      </a:r>
                      <a:br>
                        <a:rPr lang="en-GB" sz="1200" dirty="0">
                          <a:effectLst/>
                        </a:rPr>
                      </a:br>
                      <a:r>
                        <a:rPr lang="en-GB" sz="1200" dirty="0">
                          <a:effectLst/>
                        </a:rPr>
                        <a:t>Regulatory</a:t>
                      </a:r>
                      <a:endParaRPr lang="en-GB" sz="1200" dirty="0">
                        <a:solidFill>
                          <a:srgbClr val="000000"/>
                        </a:solidFill>
                        <a:effectLst/>
                        <a:latin typeface="Arial" panose="020B0604020202020204" pitchFamily="34" charset="0"/>
                        <a:ea typeface="+mn-ea"/>
                      </a:endParaRPr>
                    </a:p>
                  </a:txBody>
                  <a:tcPr marL="60436" marR="60436" marT="0" marB="0" anchor="ctr"/>
                </a:tc>
                <a:tc>
                  <a:txBody>
                    <a:bodyPr/>
                    <a:lstStyle/>
                    <a:p>
                      <a:pPr marL="0" marR="0" algn="ctr">
                        <a:spcBef>
                          <a:spcPts val="0"/>
                        </a:spcBef>
                        <a:spcAft>
                          <a:spcPts val="0"/>
                        </a:spcAft>
                      </a:pPr>
                      <a:endParaRPr lang="en-GB" sz="1100" dirty="0">
                        <a:solidFill>
                          <a:srgbClr val="000000"/>
                        </a:solidFill>
                        <a:effectLst/>
                      </a:endParaRPr>
                    </a:p>
                    <a:p>
                      <a:pPr marL="0" marR="0" algn="ctr">
                        <a:spcBef>
                          <a:spcPts val="0"/>
                        </a:spcBef>
                        <a:spcAft>
                          <a:spcPts val="0"/>
                        </a:spcAft>
                      </a:pPr>
                      <a:r>
                        <a:rPr lang="en-GB" sz="1100" b="1" dirty="0">
                          <a:solidFill>
                            <a:schemeClr val="bg1"/>
                          </a:solidFill>
                          <a:effectLst/>
                        </a:rPr>
                        <a:t>Low</a:t>
                      </a:r>
                      <a:endParaRPr lang="en-GB" sz="1100" b="1" dirty="0">
                        <a:solidFill>
                          <a:schemeClr val="bg1"/>
                        </a:solidFill>
                        <a:effectLst/>
                        <a:latin typeface="Arial" panose="020B0604020202020204" pitchFamily="34" charset="0"/>
                        <a:ea typeface="+mn-ea"/>
                      </a:endParaRPr>
                    </a:p>
                  </a:txBody>
                  <a:tcPr marL="60436" marR="60436" marT="0" marB="0">
                    <a:solidFill>
                      <a:schemeClr val="accent6"/>
                    </a:solidFill>
                  </a:tcPr>
                </a:tc>
                <a:tc>
                  <a:txBody>
                    <a:bodyPr/>
                    <a:lstStyle/>
                    <a:p>
                      <a:pPr marL="0" marR="0">
                        <a:spcBef>
                          <a:spcPts val="0"/>
                        </a:spcBef>
                        <a:spcAft>
                          <a:spcPts val="0"/>
                        </a:spcAft>
                      </a:pPr>
                      <a:r>
                        <a:rPr lang="en-GB" sz="1100" i="0" dirty="0">
                          <a:solidFill>
                            <a:srgbClr val="000000"/>
                          </a:solidFill>
                          <a:effectLst/>
                          <a:latin typeface="+mn-lt"/>
                          <a:ea typeface="+mn-ea"/>
                        </a:rPr>
                        <a:t>Management of Reyrolle hairpin CTs in accordance with EREC G105 may be necessary for Regulatory compliance of industry best practice for condition of assets </a:t>
                      </a:r>
                    </a:p>
                  </a:txBody>
                  <a:tcPr marL="60436" marR="60436" marT="0" marB="0" anchor="ctr"/>
                </a:tc>
                <a:extLst>
                  <a:ext uri="{0D108BD9-81ED-4DB2-BD59-A6C34878D82A}">
                    <a16:rowId xmlns:a16="http://schemas.microsoft.com/office/drawing/2014/main" val="10005"/>
                  </a:ext>
                </a:extLst>
              </a:tr>
              <a:tr h="586259">
                <a:tc>
                  <a:txBody>
                    <a:bodyPr/>
                    <a:lstStyle/>
                    <a:p>
                      <a:pPr marL="0" marR="0">
                        <a:spcBef>
                          <a:spcPts val="0"/>
                        </a:spcBef>
                        <a:spcAft>
                          <a:spcPts val="0"/>
                        </a:spcAft>
                      </a:pPr>
                      <a:r>
                        <a:rPr lang="en-GB" sz="1200" dirty="0">
                          <a:effectLst/>
                        </a:rPr>
                        <a:t>Reputation</a:t>
                      </a:r>
                      <a:endParaRPr lang="en-GB" sz="1200" dirty="0">
                        <a:solidFill>
                          <a:srgbClr val="000000"/>
                        </a:solidFill>
                        <a:effectLst/>
                        <a:latin typeface="Arial" panose="020B0604020202020204" pitchFamily="34" charset="0"/>
                        <a:ea typeface="+mn-ea"/>
                      </a:endParaRPr>
                    </a:p>
                  </a:txBody>
                  <a:tcPr marL="60436" marR="60436" marT="0" marB="0" anchor="ctr"/>
                </a:tc>
                <a:tc>
                  <a:txBody>
                    <a:bodyPr/>
                    <a:lstStyle/>
                    <a:p>
                      <a:pPr marL="0" marR="0" algn="ctr">
                        <a:spcBef>
                          <a:spcPts val="0"/>
                        </a:spcBef>
                        <a:spcAft>
                          <a:spcPts val="0"/>
                        </a:spcAft>
                      </a:pPr>
                      <a:endParaRPr lang="en-GB" sz="1100" dirty="0">
                        <a:solidFill>
                          <a:srgbClr val="000000"/>
                        </a:solidFill>
                        <a:effectLst/>
                      </a:endParaRPr>
                    </a:p>
                    <a:p>
                      <a:pPr marL="0" marR="0" algn="ctr">
                        <a:spcBef>
                          <a:spcPts val="0"/>
                        </a:spcBef>
                        <a:spcAft>
                          <a:spcPts val="0"/>
                        </a:spcAft>
                      </a:pPr>
                      <a:r>
                        <a:rPr lang="en-GB" sz="1100" b="1" dirty="0">
                          <a:solidFill>
                            <a:schemeClr val="tx1"/>
                          </a:solidFill>
                          <a:effectLst/>
                        </a:rPr>
                        <a:t>Medium</a:t>
                      </a:r>
                    </a:p>
                  </a:txBody>
                  <a:tcPr marL="60436" marR="60436" marT="0" marB="0">
                    <a:solidFill>
                      <a:srgbClr val="FFC000"/>
                    </a:solidFill>
                  </a:tcPr>
                </a:tc>
                <a:tc>
                  <a:txBody>
                    <a:bodyPr/>
                    <a:lstStyle/>
                    <a:p>
                      <a:pPr marL="0" marR="0">
                        <a:spcBef>
                          <a:spcPts val="0"/>
                        </a:spcBef>
                        <a:spcAft>
                          <a:spcPts val="0"/>
                        </a:spcAft>
                      </a:pPr>
                      <a:r>
                        <a:rPr lang="en-GB" sz="1100" i="0" dirty="0">
                          <a:solidFill>
                            <a:srgbClr val="000000"/>
                          </a:solidFill>
                          <a:effectLst/>
                          <a:latin typeface="+mn-lt"/>
                          <a:ea typeface="+mn-ea"/>
                        </a:rPr>
                        <a:t>Catastrophic failure leading to risks to staff or public can impact reputation</a:t>
                      </a:r>
                    </a:p>
                  </a:txBody>
                  <a:tcPr marL="60436" marR="60436" marT="0" marB="0" anchor="ctr"/>
                </a:tc>
                <a:extLst>
                  <a:ext uri="{0D108BD9-81ED-4DB2-BD59-A6C34878D82A}">
                    <a16:rowId xmlns:a16="http://schemas.microsoft.com/office/drawing/2014/main" val="1000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6">
            <a:extLst>
              <a:ext uri="{FF2B5EF4-FFF2-40B4-BE49-F238E27FC236}">
                <a16:creationId xmlns:a16="http://schemas.microsoft.com/office/drawing/2014/main" id="{3A81895E-C190-402E-B89C-DD518F1C1E6D}"/>
              </a:ext>
            </a:extLst>
          </p:cNvPr>
          <p:cNvSpPr txBox="1">
            <a:spLocks noChangeArrowheads="1"/>
          </p:cNvSpPr>
          <p:nvPr/>
        </p:nvSpPr>
        <p:spPr bwMode="auto">
          <a:xfrm>
            <a:off x="541230" y="1393697"/>
            <a:ext cx="11038060" cy="2641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and Actions</a:t>
            </a:r>
          </a:p>
          <a:p>
            <a:pPr marL="266700" lvl="2" indent="-258763">
              <a:lnSpc>
                <a:spcPts val="2200"/>
              </a:lnSpc>
              <a:spcBef>
                <a:spcPts val="400"/>
              </a:spcBef>
              <a:buClr>
                <a:schemeClr val="accent4"/>
              </a:buClr>
            </a:pPr>
            <a:r>
              <a:rPr lang="en-GB" altLang="en-US" sz="1900" dirty="0">
                <a:latin typeface="+mn-lt"/>
              </a:rPr>
              <a:t>EREC G105 Issue 2 2026 is a minor revision of Issue 2</a:t>
            </a:r>
          </a:p>
          <a:p>
            <a:pPr marL="266700" lvl="2" indent="-258763">
              <a:lnSpc>
                <a:spcPts val="2200"/>
              </a:lnSpc>
              <a:spcBef>
                <a:spcPts val="400"/>
              </a:spcBef>
              <a:buClr>
                <a:schemeClr val="accent4"/>
              </a:buClr>
            </a:pPr>
            <a:r>
              <a:rPr lang="en-GB" altLang="en-US" sz="1900" dirty="0">
                <a:latin typeface="+mn-lt"/>
              </a:rPr>
              <a:t>ENA MCs should review and update as required their maintenance procedures for Reyrolle “hairpin” CTs to check oil moisture and oil DGA levels are below recommended thresholds.</a:t>
            </a:r>
          </a:p>
          <a:p>
            <a:pPr marL="266700" lvl="2" indent="-258763">
              <a:lnSpc>
                <a:spcPts val="2200"/>
              </a:lnSpc>
              <a:spcBef>
                <a:spcPts val="400"/>
              </a:spcBef>
              <a:buClr>
                <a:schemeClr val="accent4"/>
              </a:buClr>
            </a:pPr>
            <a:r>
              <a:rPr lang="en-GB" altLang="en-US" sz="1900" dirty="0">
                <a:latin typeface="+mn-lt"/>
              </a:rPr>
              <a:t>ENA MCs should review risk assessment procedures for management of Reyrolle hairpin CTs as required including possible implementation of restricted access zones where oil testing or other tests demonstrate values outside recommended thresholds.</a:t>
            </a:r>
          </a:p>
          <a:p>
            <a:pPr marL="266700" lvl="2" indent="-258763">
              <a:lnSpc>
                <a:spcPts val="2200"/>
              </a:lnSpc>
              <a:spcBef>
                <a:spcPts val="400"/>
              </a:spcBef>
              <a:buClr>
                <a:schemeClr val="accent4"/>
              </a:buClr>
            </a:pPr>
            <a:endParaRPr lang="en-GB" altLang="en-US" sz="1900" dirty="0">
              <a:latin typeface="+mn-lt"/>
            </a:endParaRPr>
          </a:p>
        </p:txBody>
      </p:sp>
      <p:sp>
        <p:nvSpPr>
          <p:cNvPr id="8" name="Rectangle 7">
            <a:extLst>
              <a:ext uri="{FF2B5EF4-FFF2-40B4-BE49-F238E27FC236}">
                <a16:creationId xmlns:a16="http://schemas.microsoft.com/office/drawing/2014/main" id="{24B462C5-A605-426F-9F2C-1C198511F91A}"/>
              </a:ext>
            </a:extLst>
          </p:cNvPr>
          <p:cNvSpPr/>
          <p:nvPr/>
        </p:nvSpPr>
        <p:spPr>
          <a:xfrm>
            <a:off x="2927648" y="4610195"/>
            <a:ext cx="6336704" cy="646331"/>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b="1" dirty="0">
                <a:solidFill>
                  <a:srgbClr val="1F538D"/>
                </a:solidFill>
                <a:cs typeface="Times New Roman" panose="02020603050405020304" pitchFamily="18" charset="0"/>
              </a:rPr>
              <a:t>The document is available from the ENA Engineering Catalogue at </a:t>
            </a:r>
            <a:r>
              <a:rPr lang="en-GB" altLang="en-US" dirty="0">
                <a:solidFill>
                  <a:srgbClr val="1F538D"/>
                </a:solidFill>
                <a:cs typeface="Times New Roman" panose="02020603050405020304" pitchFamily="18" charset="0"/>
                <a:hlinkClick r:id="rId3"/>
              </a:rPr>
              <a:t>www.energynetworks.org</a:t>
            </a:r>
            <a:r>
              <a:rPr lang="en-GB" altLang="en-US" dirty="0">
                <a:solidFill>
                  <a:srgbClr val="1F538D"/>
                </a:solidFill>
                <a:cs typeface="Times New Roman" panose="02020603050405020304" pitchFamily="18" charset="0"/>
              </a:rPr>
              <a:t>.</a:t>
            </a:r>
            <a:endParaRPr lang="en-GB" altLang="en-US" strike="sngStrike" dirty="0">
              <a:solidFill>
                <a:srgbClr val="1F538D"/>
              </a:solidFill>
              <a:cs typeface="Times New Roman" panose="02020603050405020304" pitchFamily="18" charset="0"/>
            </a:endParaRPr>
          </a:p>
        </p:txBody>
      </p:sp>
      <p:sp>
        <p:nvSpPr>
          <p:cNvPr id="5" name="Slide Number Placeholder 5">
            <a:extLst>
              <a:ext uri="{FF2B5EF4-FFF2-40B4-BE49-F238E27FC236}">
                <a16:creationId xmlns:a16="http://schemas.microsoft.com/office/drawing/2014/main" id="{AE073FB1-5B2F-4EB5-A544-A76696150D3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6</a:t>
            </a:fld>
            <a:endParaRPr lang="en-GB" dirty="0"/>
          </a:p>
        </p:txBody>
      </p:sp>
      <p:sp>
        <p:nvSpPr>
          <p:cNvPr id="3" name="Title 2">
            <a:extLst>
              <a:ext uri="{FF2B5EF4-FFF2-40B4-BE49-F238E27FC236}">
                <a16:creationId xmlns:a16="http://schemas.microsoft.com/office/drawing/2014/main" id="{69360B42-6A81-C085-65A6-39229C8B24C3}"/>
              </a:ext>
            </a:extLst>
          </p:cNvPr>
          <p:cNvSpPr txBox="1">
            <a:spLocks/>
          </p:cNvSpPr>
          <p:nvPr/>
        </p:nvSpPr>
        <p:spPr>
          <a:xfrm>
            <a:off x="309564" y="188914"/>
            <a:ext cx="7129463" cy="719137"/>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a:lstStyle>
          <a:p>
            <a:pPr>
              <a:defRPr/>
            </a:pPr>
            <a:r>
              <a:rPr lang="en-GB" sz="2400" dirty="0"/>
              <a:t>EREC G105 Issue 2 2026</a:t>
            </a:r>
            <a:br>
              <a:rPr lang="en-GB" sz="2400" dirty="0"/>
            </a:br>
            <a:r>
              <a:rPr lang="en-GB" sz="2400" dirty="0"/>
              <a:t>Revision Summary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E5B636-C4F7-E446-BF51-8D378F13666F}"/>
              </a:ext>
            </a:extLst>
          </p:cNvPr>
          <p:cNvSpPr>
            <a:spLocks noGrp="1"/>
          </p:cNvSpPr>
          <p:nvPr>
            <p:ph type="body" sz="quarter" idx="10"/>
          </p:nvPr>
        </p:nvSpPr>
        <p:spPr/>
        <p:txBody>
          <a:bodyPr/>
          <a:lstStyle/>
          <a:p>
            <a:r>
              <a:rPr lang="en-GB" dirty="0"/>
              <a:t>© ENA 2026</a:t>
            </a:r>
          </a:p>
        </p:txBody>
      </p:sp>
      <p:sp>
        <p:nvSpPr>
          <p:cNvPr id="3" name="Slide Number Placeholder 5">
            <a:extLst>
              <a:ext uri="{FF2B5EF4-FFF2-40B4-BE49-F238E27FC236}">
                <a16:creationId xmlns:a16="http://schemas.microsoft.com/office/drawing/2014/main" id="{FBB60B51-3B7E-483C-B3AC-58ECE060DF9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7</a:t>
            </a:fld>
            <a:endParaRPr lang="en-GB" dirty="0"/>
          </a:p>
        </p:txBody>
      </p:sp>
    </p:spTree>
    <p:extLst>
      <p:ext uri="{BB962C8B-B14F-4D97-AF65-F5344CB8AC3E}">
        <p14:creationId xmlns:p14="http://schemas.microsoft.com/office/powerpoint/2010/main" val="2316590289"/>
      </p:ext>
    </p:extLst>
  </p:cSld>
  <p:clrMapOvr>
    <a:masterClrMapping/>
  </p:clrMapOvr>
</p:sld>
</file>

<file path=ppt/theme/theme1.xml><?xml version="1.0" encoding="utf-8"?>
<a:theme xmlns:a="http://schemas.openxmlformats.org/drawingml/2006/main" name="Office Theme">
  <a:themeElements>
    <a:clrScheme name="ENA">
      <a:dk1>
        <a:srgbClr val="484D51"/>
      </a:dk1>
      <a:lt1>
        <a:srgbClr val="FFFFFF"/>
      </a:lt1>
      <a:dk2>
        <a:srgbClr val="00598E"/>
      </a:dk2>
      <a:lt2>
        <a:srgbClr val="F3F3F3"/>
      </a:lt2>
      <a:accent1>
        <a:srgbClr val="00598E"/>
      </a:accent1>
      <a:accent2>
        <a:srgbClr val="4378A8"/>
      </a:accent2>
      <a:accent3>
        <a:srgbClr val="FF7132"/>
      </a:accent3>
      <a:accent4>
        <a:srgbClr val="009FE3"/>
      </a:accent4>
      <a:accent5>
        <a:srgbClr val="FFE600"/>
      </a:accent5>
      <a:accent6>
        <a:srgbClr val="BECC00"/>
      </a:accent6>
      <a:hlink>
        <a:srgbClr val="484D51"/>
      </a:hlink>
      <a:folHlink>
        <a:srgbClr val="A6AC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0339 ENA Powerpoint template" id="{2B0C6DA9-4E6C-9247-A7F0-4DA09D514E1A}" vid="{06CCB5F2-4A71-FF45-A5DE-129202675C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639CB0D2B30E148A7988E9920D3A83D" ma:contentTypeVersion="0" ma:contentTypeDescription="Create a new document." ma:contentTypeScope="" ma:versionID="c2ef872fcd29c345b71ce4124963e626">
  <xsd:schema xmlns:xsd="http://www.w3.org/2001/XMLSchema" xmlns:xs="http://www.w3.org/2001/XMLSchema" xmlns:p="http://schemas.microsoft.com/office/2006/metadata/properties" targetNamespace="http://schemas.microsoft.com/office/2006/metadata/properties" ma:root="true" ma:fieldsID="d413257cd9829394d17656a545d5fa4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AD3A548-A1E0-44F6-86C2-A5326A328A06}">
  <ds:schemaRefs>
    <ds:schemaRef ds:uri="http://schemas.microsoft.com/sharepoint/v3/contenttype/forms"/>
  </ds:schemaRefs>
</ds:datastoreItem>
</file>

<file path=customXml/itemProps2.xml><?xml version="1.0" encoding="utf-8"?>
<ds:datastoreItem xmlns:ds="http://schemas.openxmlformats.org/officeDocument/2006/customXml" ds:itemID="{F0547903-9C0E-41D2-835C-88E82A0502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61D2EFC-FBD4-40BC-B092-96164D082C97}">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ENA_EREC _G9_Issue 8_(2021)_Revision Summary_v0.1</Template>
  <TotalTime>379</TotalTime>
  <Words>741</Words>
  <Application>Microsoft Office PowerPoint</Application>
  <PresentationFormat>Widescreen</PresentationFormat>
  <Paragraphs>85</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System Font Regular</vt:lpstr>
      <vt:lpstr>Times New Roman</vt:lpstr>
      <vt:lpstr>Office Theme</vt:lpstr>
      <vt:lpstr>Energy Networks Association</vt:lpstr>
      <vt:lpstr>EREC G105 Issue 2 2026 Revision Summary</vt:lpstr>
      <vt:lpstr>PowerPoint Presentation</vt:lpstr>
      <vt:lpstr>EREC G105 Issue 2 2026 Revision Summary</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Networks Association</dc:title>
  <dc:creator>Asad Ali</dc:creator>
  <cp:lastModifiedBy>Rhys Thomas</cp:lastModifiedBy>
  <cp:revision>18</cp:revision>
  <dcterms:created xsi:type="dcterms:W3CDTF">2021-02-25T16:00:29Z</dcterms:created>
  <dcterms:modified xsi:type="dcterms:W3CDTF">2026-07-07T10:54:14Z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0x010100C639CB0D2B30E148A7988E9920D3A83D</vt:lpwstr>
  </property>
</Properties>
</file>